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  <p:sldMasterId id="2147483783" r:id="rId2"/>
    <p:sldMasterId id="2147483931" r:id="rId3"/>
    <p:sldMasterId id="2147483943" r:id="rId4"/>
  </p:sldMasterIdLst>
  <p:notesMasterIdLst>
    <p:notesMasterId r:id="rId35"/>
  </p:notesMasterIdLst>
  <p:handoutMasterIdLst>
    <p:handoutMasterId r:id="rId36"/>
  </p:handoutMasterIdLst>
  <p:sldIdLst>
    <p:sldId id="261" r:id="rId5"/>
    <p:sldId id="265" r:id="rId6"/>
    <p:sldId id="317" r:id="rId7"/>
    <p:sldId id="437" r:id="rId8"/>
    <p:sldId id="359" r:id="rId9"/>
    <p:sldId id="366" r:id="rId10"/>
    <p:sldId id="467" r:id="rId11"/>
    <p:sldId id="445" r:id="rId12"/>
    <p:sldId id="438" r:id="rId13"/>
    <p:sldId id="439" r:id="rId14"/>
    <p:sldId id="440" r:id="rId15"/>
    <p:sldId id="441" r:id="rId16"/>
    <p:sldId id="442" r:id="rId17"/>
    <p:sldId id="458" r:id="rId18"/>
    <p:sldId id="459" r:id="rId19"/>
    <p:sldId id="460" r:id="rId20"/>
    <p:sldId id="461" r:id="rId21"/>
    <p:sldId id="462" r:id="rId22"/>
    <p:sldId id="463" r:id="rId23"/>
    <p:sldId id="447" r:id="rId24"/>
    <p:sldId id="448" r:id="rId25"/>
    <p:sldId id="449" r:id="rId26"/>
    <p:sldId id="450" r:id="rId27"/>
    <p:sldId id="464" r:id="rId28"/>
    <p:sldId id="465" r:id="rId29"/>
    <p:sldId id="466" r:id="rId30"/>
    <p:sldId id="454" r:id="rId31"/>
    <p:sldId id="455" r:id="rId32"/>
    <p:sldId id="457" r:id="rId33"/>
    <p:sldId id="412" r:id="rId34"/>
  </p:sldIdLst>
  <p:sldSz cx="12192000" cy="6858000"/>
  <p:notesSz cx="9928225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180793"/>
    <a:srgbClr val="CC3300"/>
    <a:srgbClr val="990000"/>
    <a:srgbClr val="AA8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6395" autoAdjust="0"/>
  </p:normalViewPr>
  <p:slideViewPr>
    <p:cSldViewPr>
      <p:cViewPr>
        <p:scale>
          <a:sx n="96" d="100"/>
          <a:sy n="96" d="100"/>
        </p:scale>
        <p:origin x="-186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051E3-43BC-4BEE-BE6C-23B4AE0CA38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D0F80DD-95B0-4557-8406-2851AC927B48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ПЕРВЫХ РУКОВОДИТЕЛЕЙ</a:t>
          </a:r>
        </a:p>
      </dgm:t>
    </dgm:pt>
    <dgm:pt modelId="{319C5763-FA02-43A3-B17F-8E60CAF61D84}" type="parTrans" cxnId="{25A7ED07-5DCE-4826-B3EB-A479910069CF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94449-0EA0-4B5E-BE44-E5CA32A36F33}" type="sibTrans" cxnId="{25A7ED07-5DCE-4826-B3EB-A479910069CF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BD980-3FB1-4B38-8C7A-F6717DD0AA7A}">
      <dgm:prSet custT="1"/>
      <dgm:spPr/>
      <dgm:t>
        <a:bodyPr/>
        <a:lstStyle/>
        <a:p>
          <a:r>
            <a: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непринятие мер по предупреждению коррупции</a:t>
          </a:r>
        </a:p>
      </dgm:t>
    </dgm:pt>
    <dgm:pt modelId="{B84F8FB4-9110-4F70-B6B0-6E5A1CCE46C2}" type="parTrans" cxnId="{C1FF092A-8EE3-4975-A8FF-FA1210AA9A0A}">
      <dgm:prSet/>
      <dgm:spPr/>
      <dgm:t>
        <a:bodyPr/>
        <a:lstStyle/>
        <a:p>
          <a:endParaRPr lang="ru-RU"/>
        </a:p>
      </dgm:t>
    </dgm:pt>
    <dgm:pt modelId="{DEC85081-BF46-4D95-8D8E-E94657C21F88}" type="sibTrans" cxnId="{C1FF092A-8EE3-4975-A8FF-FA1210AA9A0A}">
      <dgm:prSet/>
      <dgm:spPr/>
      <dgm:t>
        <a:bodyPr/>
        <a:lstStyle/>
        <a:p>
          <a:endParaRPr lang="ru-RU"/>
        </a:p>
      </dgm:t>
    </dgm:pt>
    <dgm:pt modelId="{07BD774E-E1F8-44FA-AE07-A8F0B8CF1FD7}">
      <dgm:prSet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АНТИКОРРУПЦИОННАЯ ЭКСПЕРТИЗА</a:t>
          </a:r>
        </a:p>
      </dgm:t>
    </dgm:pt>
    <dgm:pt modelId="{DF783A7A-9C21-485A-84E3-3A0CABC5E050}" type="parTrans" cxnId="{54883976-A7B5-4800-8CC0-AE52E69FACC5}">
      <dgm:prSet/>
      <dgm:spPr/>
      <dgm:t>
        <a:bodyPr/>
        <a:lstStyle/>
        <a:p>
          <a:endParaRPr lang="ru-RU"/>
        </a:p>
      </dgm:t>
    </dgm:pt>
    <dgm:pt modelId="{D38289E4-2990-4532-8285-3546B9904848}" type="sibTrans" cxnId="{54883976-A7B5-4800-8CC0-AE52E69FACC5}">
      <dgm:prSet/>
      <dgm:spPr/>
      <dgm:t>
        <a:bodyPr/>
        <a:lstStyle/>
        <a:p>
          <a:endParaRPr lang="ru-RU"/>
        </a:p>
      </dgm:t>
    </dgm:pt>
    <dgm:pt modelId="{5A5B96C2-0C32-43AB-9392-133DD16258AE}">
      <dgm:prSet/>
      <dgm:spPr/>
      <dgm:t>
        <a:bodyPr/>
        <a:lstStyle/>
        <a:p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проектов нормативных правовых актов</a:t>
          </a:r>
          <a:endParaRPr lang="ru-RU" b="1" dirty="0">
            <a:solidFill>
              <a:srgbClr val="0070C0"/>
            </a:solidFill>
          </a:endParaRPr>
        </a:p>
      </dgm:t>
    </dgm:pt>
    <dgm:pt modelId="{4E3E3D8D-F749-499F-8882-1D4135232574}" type="parTrans" cxnId="{1BBA5F63-823B-479C-8B59-6F59E5DB1F0C}">
      <dgm:prSet/>
      <dgm:spPr/>
      <dgm:t>
        <a:bodyPr/>
        <a:lstStyle/>
        <a:p>
          <a:endParaRPr lang="ru-RU"/>
        </a:p>
      </dgm:t>
    </dgm:pt>
    <dgm:pt modelId="{9B12632F-EAFD-4B00-B84E-924658045B45}" type="sibTrans" cxnId="{1BBA5F63-823B-479C-8B59-6F59E5DB1F0C}">
      <dgm:prSet/>
      <dgm:spPr/>
      <dgm:t>
        <a:bodyPr/>
        <a:lstStyle/>
        <a:p>
          <a:endParaRPr lang="ru-RU"/>
        </a:p>
      </dgm:t>
    </dgm:pt>
    <dgm:pt modelId="{65A2C8E4-8186-402A-BB57-3D346DF82506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ОТСТАВКА ПОЛИТИЧЕСКИХ ГОССЛУЖАЩИХ</a:t>
          </a:r>
        </a:p>
      </dgm:t>
    </dgm:pt>
    <dgm:pt modelId="{7E8ED92B-232C-4039-A4B9-0F91648F1A32}" type="parTrans" cxnId="{C0B79BD2-B018-4C9B-9E53-1C3AEA278827}">
      <dgm:prSet/>
      <dgm:spPr/>
      <dgm:t>
        <a:bodyPr/>
        <a:lstStyle/>
        <a:p>
          <a:endParaRPr lang="ru-RU"/>
        </a:p>
      </dgm:t>
    </dgm:pt>
    <dgm:pt modelId="{24EDFFB7-B647-4427-BC37-5C53C33A9720}" type="sibTrans" cxnId="{C0B79BD2-B018-4C9B-9E53-1C3AEA278827}">
      <dgm:prSet/>
      <dgm:spPr/>
      <dgm:t>
        <a:bodyPr/>
        <a:lstStyle/>
        <a:p>
          <a:endParaRPr lang="ru-RU"/>
        </a:p>
      </dgm:t>
    </dgm:pt>
    <dgm:pt modelId="{C8040924-F3AE-4408-8AFA-B63B7F71899A}">
      <dgm:prSet/>
      <dgm:spPr/>
      <dgm:t>
        <a:bodyPr/>
        <a:lstStyle/>
        <a:p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совершение коррупционных правонарушений их подчиненными</a:t>
          </a:r>
        </a:p>
      </dgm:t>
    </dgm:pt>
    <dgm:pt modelId="{C585A963-2171-4609-A943-D2254CCBCEB4}" type="parTrans" cxnId="{75D4146C-4413-4EB9-B6C6-80952DB79532}">
      <dgm:prSet/>
      <dgm:spPr/>
      <dgm:t>
        <a:bodyPr/>
        <a:lstStyle/>
        <a:p>
          <a:endParaRPr lang="ru-RU"/>
        </a:p>
      </dgm:t>
    </dgm:pt>
    <dgm:pt modelId="{1ADF21FF-157E-4455-8BA1-5BA96D97630A}" type="sibTrans" cxnId="{75D4146C-4413-4EB9-B6C6-80952DB79532}">
      <dgm:prSet/>
      <dgm:spPr/>
      <dgm:t>
        <a:bodyPr/>
        <a:lstStyle/>
        <a:p>
          <a:endParaRPr lang="ru-RU"/>
        </a:p>
      </dgm:t>
    </dgm:pt>
    <dgm:pt modelId="{6D8F2ADC-1250-41A6-8658-E3FE16F81DC7}" type="pres">
      <dgm:prSet presAssocID="{608051E3-43BC-4BEE-BE6C-23B4AE0CA3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B6157-1AF7-405F-B566-540466484612}" type="pres">
      <dgm:prSet presAssocID="{65A2C8E4-8186-402A-BB57-3D346DF82506}" presName="parentLin" presStyleCnt="0"/>
      <dgm:spPr/>
    </dgm:pt>
    <dgm:pt modelId="{C44EF644-2EB3-495D-BF95-8EA591AEBFD8}" type="pres">
      <dgm:prSet presAssocID="{65A2C8E4-8186-402A-BB57-3D346DF825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5FE0B4-A048-4ED9-8FE5-721A001F02B5}" type="pres">
      <dgm:prSet presAssocID="{65A2C8E4-8186-402A-BB57-3D346DF82506}" presName="parentText" presStyleLbl="node1" presStyleIdx="0" presStyleCnt="3" custScaleX="107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70974-B390-40EF-A6C4-B364BC9AC51E}" type="pres">
      <dgm:prSet presAssocID="{65A2C8E4-8186-402A-BB57-3D346DF82506}" presName="negativeSpace" presStyleCnt="0"/>
      <dgm:spPr/>
    </dgm:pt>
    <dgm:pt modelId="{18A0BC1E-EA0C-4794-B9A1-9D90D0FF8C0A}" type="pres">
      <dgm:prSet presAssocID="{65A2C8E4-8186-402A-BB57-3D346DF8250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DEB76-F319-420F-B474-4DCF4C4C87E8}" type="pres">
      <dgm:prSet presAssocID="{24EDFFB7-B647-4427-BC37-5C53C33A9720}" presName="spaceBetweenRectangles" presStyleCnt="0"/>
      <dgm:spPr/>
    </dgm:pt>
    <dgm:pt modelId="{BE18FBCC-58C8-4E64-8656-43DA93077FDB}" type="pres">
      <dgm:prSet presAssocID="{4D0F80DD-95B0-4557-8406-2851AC927B48}" presName="parentLin" presStyleCnt="0"/>
      <dgm:spPr/>
    </dgm:pt>
    <dgm:pt modelId="{B10D6349-BDC2-45A3-A1B2-4ABE7F6E3122}" type="pres">
      <dgm:prSet presAssocID="{4D0F80DD-95B0-4557-8406-2851AC927B4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EF2799-45A1-418D-ACE8-3343C49E3776}" type="pres">
      <dgm:prSet presAssocID="{4D0F80DD-95B0-4557-8406-2851AC927B48}" presName="parentText" presStyleLbl="node1" presStyleIdx="1" presStyleCnt="3" custScaleX="107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536BF-CBA4-4F4C-B84E-BB82E96B215D}" type="pres">
      <dgm:prSet presAssocID="{4D0F80DD-95B0-4557-8406-2851AC927B48}" presName="negativeSpace" presStyleCnt="0"/>
      <dgm:spPr/>
    </dgm:pt>
    <dgm:pt modelId="{B9A5312D-05A2-4651-9329-9BA8815ADCE5}" type="pres">
      <dgm:prSet presAssocID="{4D0F80DD-95B0-4557-8406-2851AC927B4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7DC2B-2CD4-4B82-BDC2-1B8F6CFC6A2F}" type="pres">
      <dgm:prSet presAssocID="{08C94449-0EA0-4B5E-BE44-E5CA32A36F33}" presName="spaceBetweenRectangles" presStyleCnt="0"/>
      <dgm:spPr/>
    </dgm:pt>
    <dgm:pt modelId="{E0BEC1C9-DA15-4CDC-9828-47FE34472ED8}" type="pres">
      <dgm:prSet presAssocID="{07BD774E-E1F8-44FA-AE07-A8F0B8CF1FD7}" presName="parentLin" presStyleCnt="0"/>
      <dgm:spPr/>
    </dgm:pt>
    <dgm:pt modelId="{9E822F5D-E3BD-4608-ACF2-BF3C94249987}" type="pres">
      <dgm:prSet presAssocID="{07BD774E-E1F8-44FA-AE07-A8F0B8CF1FD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2F39488-DD9E-4F60-BC0E-9643B387DFBC}" type="pres">
      <dgm:prSet presAssocID="{07BD774E-E1F8-44FA-AE07-A8F0B8CF1FD7}" presName="parentText" presStyleLbl="node1" presStyleIdx="2" presStyleCnt="3" custScaleX="107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36348-CF33-4BBF-8BAA-59352222440E}" type="pres">
      <dgm:prSet presAssocID="{07BD774E-E1F8-44FA-AE07-A8F0B8CF1FD7}" presName="negativeSpace" presStyleCnt="0"/>
      <dgm:spPr/>
    </dgm:pt>
    <dgm:pt modelId="{38BADB22-086C-455E-B292-3DE4700FC687}" type="pres">
      <dgm:prSet presAssocID="{07BD774E-E1F8-44FA-AE07-A8F0B8CF1FD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37D97-3230-4538-92E3-15D31F1E6BB5}" type="presOf" srcId="{65A2C8E4-8186-402A-BB57-3D346DF82506}" destId="{4F5FE0B4-A048-4ED9-8FE5-721A001F02B5}" srcOrd="1" destOrd="0" presId="urn:microsoft.com/office/officeart/2005/8/layout/list1"/>
    <dgm:cxn modelId="{8CF6BD57-DBD5-40AE-9AAB-2C2FC62E24D7}" type="presOf" srcId="{65A2C8E4-8186-402A-BB57-3D346DF82506}" destId="{C44EF644-2EB3-495D-BF95-8EA591AEBFD8}" srcOrd="0" destOrd="0" presId="urn:microsoft.com/office/officeart/2005/8/layout/list1"/>
    <dgm:cxn modelId="{8BB73F26-3C3B-4DF5-99E6-DF155D1E583C}" type="presOf" srcId="{07BD774E-E1F8-44FA-AE07-A8F0B8CF1FD7}" destId="{9E822F5D-E3BD-4608-ACF2-BF3C94249987}" srcOrd="0" destOrd="0" presId="urn:microsoft.com/office/officeart/2005/8/layout/list1"/>
    <dgm:cxn modelId="{54883976-A7B5-4800-8CC0-AE52E69FACC5}" srcId="{608051E3-43BC-4BEE-BE6C-23B4AE0CA380}" destId="{07BD774E-E1F8-44FA-AE07-A8F0B8CF1FD7}" srcOrd="2" destOrd="0" parTransId="{DF783A7A-9C21-485A-84E3-3A0CABC5E050}" sibTransId="{D38289E4-2990-4532-8285-3546B9904848}"/>
    <dgm:cxn modelId="{1BBA5F63-823B-479C-8B59-6F59E5DB1F0C}" srcId="{07BD774E-E1F8-44FA-AE07-A8F0B8CF1FD7}" destId="{5A5B96C2-0C32-43AB-9392-133DD16258AE}" srcOrd="0" destOrd="0" parTransId="{4E3E3D8D-F749-499F-8882-1D4135232574}" sibTransId="{9B12632F-EAFD-4B00-B84E-924658045B45}"/>
    <dgm:cxn modelId="{C1FF092A-8EE3-4975-A8FF-FA1210AA9A0A}" srcId="{4D0F80DD-95B0-4557-8406-2851AC927B48}" destId="{EB8BD980-3FB1-4B38-8C7A-F6717DD0AA7A}" srcOrd="0" destOrd="0" parTransId="{B84F8FB4-9110-4F70-B6B0-6E5A1CCE46C2}" sibTransId="{DEC85081-BF46-4D95-8D8E-E94657C21F88}"/>
    <dgm:cxn modelId="{6F2503D0-A26A-403A-B02E-0FD074C183F0}" type="presOf" srcId="{C8040924-F3AE-4408-8AFA-B63B7F71899A}" destId="{18A0BC1E-EA0C-4794-B9A1-9D90D0FF8C0A}" srcOrd="0" destOrd="0" presId="urn:microsoft.com/office/officeart/2005/8/layout/list1"/>
    <dgm:cxn modelId="{75D4146C-4413-4EB9-B6C6-80952DB79532}" srcId="{65A2C8E4-8186-402A-BB57-3D346DF82506}" destId="{C8040924-F3AE-4408-8AFA-B63B7F71899A}" srcOrd="0" destOrd="0" parTransId="{C585A963-2171-4609-A943-D2254CCBCEB4}" sibTransId="{1ADF21FF-157E-4455-8BA1-5BA96D97630A}"/>
    <dgm:cxn modelId="{B8A4B4AA-E480-4DE9-92C1-B777EFF77199}" type="presOf" srcId="{4D0F80DD-95B0-4557-8406-2851AC927B48}" destId="{1FEF2799-45A1-418D-ACE8-3343C49E3776}" srcOrd="1" destOrd="0" presId="urn:microsoft.com/office/officeart/2005/8/layout/list1"/>
    <dgm:cxn modelId="{0E23C90D-92C6-41FD-A89E-0101778B4324}" type="presOf" srcId="{07BD774E-E1F8-44FA-AE07-A8F0B8CF1FD7}" destId="{32F39488-DD9E-4F60-BC0E-9643B387DFBC}" srcOrd="1" destOrd="0" presId="urn:microsoft.com/office/officeart/2005/8/layout/list1"/>
    <dgm:cxn modelId="{8A5C74DE-935C-45FE-9968-8D645F0F0294}" type="presOf" srcId="{4D0F80DD-95B0-4557-8406-2851AC927B48}" destId="{B10D6349-BDC2-45A3-A1B2-4ABE7F6E3122}" srcOrd="0" destOrd="0" presId="urn:microsoft.com/office/officeart/2005/8/layout/list1"/>
    <dgm:cxn modelId="{15F9A80C-D4E6-47E6-AD7A-8B93F96EC105}" type="presOf" srcId="{5A5B96C2-0C32-43AB-9392-133DD16258AE}" destId="{38BADB22-086C-455E-B292-3DE4700FC687}" srcOrd="0" destOrd="0" presId="urn:microsoft.com/office/officeart/2005/8/layout/list1"/>
    <dgm:cxn modelId="{25A7ED07-5DCE-4826-B3EB-A479910069CF}" srcId="{608051E3-43BC-4BEE-BE6C-23B4AE0CA380}" destId="{4D0F80DD-95B0-4557-8406-2851AC927B48}" srcOrd="1" destOrd="0" parTransId="{319C5763-FA02-43A3-B17F-8E60CAF61D84}" sibTransId="{08C94449-0EA0-4B5E-BE44-E5CA32A36F33}"/>
    <dgm:cxn modelId="{5887E6BE-9B92-4D7F-AF7F-18F6E6BF740A}" type="presOf" srcId="{608051E3-43BC-4BEE-BE6C-23B4AE0CA380}" destId="{6D8F2ADC-1250-41A6-8658-E3FE16F81DC7}" srcOrd="0" destOrd="0" presId="urn:microsoft.com/office/officeart/2005/8/layout/list1"/>
    <dgm:cxn modelId="{605AF652-9BE5-4E94-928D-EBCBEE08756C}" type="presOf" srcId="{EB8BD980-3FB1-4B38-8C7A-F6717DD0AA7A}" destId="{B9A5312D-05A2-4651-9329-9BA8815ADCE5}" srcOrd="0" destOrd="0" presId="urn:microsoft.com/office/officeart/2005/8/layout/list1"/>
    <dgm:cxn modelId="{C0B79BD2-B018-4C9B-9E53-1C3AEA278827}" srcId="{608051E3-43BC-4BEE-BE6C-23B4AE0CA380}" destId="{65A2C8E4-8186-402A-BB57-3D346DF82506}" srcOrd="0" destOrd="0" parTransId="{7E8ED92B-232C-4039-A4B9-0F91648F1A32}" sibTransId="{24EDFFB7-B647-4427-BC37-5C53C33A9720}"/>
    <dgm:cxn modelId="{6E1E1A6A-826C-47F1-9988-3D11CA57476F}" type="presParOf" srcId="{6D8F2ADC-1250-41A6-8658-E3FE16F81DC7}" destId="{4E2B6157-1AF7-405F-B566-540466484612}" srcOrd="0" destOrd="0" presId="urn:microsoft.com/office/officeart/2005/8/layout/list1"/>
    <dgm:cxn modelId="{35F179B3-A2B5-4369-BD7E-913C3B7B2849}" type="presParOf" srcId="{4E2B6157-1AF7-405F-B566-540466484612}" destId="{C44EF644-2EB3-495D-BF95-8EA591AEBFD8}" srcOrd="0" destOrd="0" presId="urn:microsoft.com/office/officeart/2005/8/layout/list1"/>
    <dgm:cxn modelId="{8DB6FEB7-D15B-481C-B2B4-7097BBE57CDB}" type="presParOf" srcId="{4E2B6157-1AF7-405F-B566-540466484612}" destId="{4F5FE0B4-A048-4ED9-8FE5-721A001F02B5}" srcOrd="1" destOrd="0" presId="urn:microsoft.com/office/officeart/2005/8/layout/list1"/>
    <dgm:cxn modelId="{22D3A841-4A64-4C32-8D4A-29B860F47625}" type="presParOf" srcId="{6D8F2ADC-1250-41A6-8658-E3FE16F81DC7}" destId="{2B170974-B390-40EF-A6C4-B364BC9AC51E}" srcOrd="1" destOrd="0" presId="urn:microsoft.com/office/officeart/2005/8/layout/list1"/>
    <dgm:cxn modelId="{95B04084-065C-4548-BDC5-C90B0A166A27}" type="presParOf" srcId="{6D8F2ADC-1250-41A6-8658-E3FE16F81DC7}" destId="{18A0BC1E-EA0C-4794-B9A1-9D90D0FF8C0A}" srcOrd="2" destOrd="0" presId="urn:microsoft.com/office/officeart/2005/8/layout/list1"/>
    <dgm:cxn modelId="{E9E5F5B5-6E9B-4C44-B8FD-30D21AD17E2D}" type="presParOf" srcId="{6D8F2ADC-1250-41A6-8658-E3FE16F81DC7}" destId="{894DEB76-F319-420F-B474-4DCF4C4C87E8}" srcOrd="3" destOrd="0" presId="urn:microsoft.com/office/officeart/2005/8/layout/list1"/>
    <dgm:cxn modelId="{2E2EF8DE-C793-4965-B26E-23D54927CCB7}" type="presParOf" srcId="{6D8F2ADC-1250-41A6-8658-E3FE16F81DC7}" destId="{BE18FBCC-58C8-4E64-8656-43DA93077FDB}" srcOrd="4" destOrd="0" presId="urn:microsoft.com/office/officeart/2005/8/layout/list1"/>
    <dgm:cxn modelId="{97FC2C38-5BD8-416D-B1F4-E8FECB4FFB8F}" type="presParOf" srcId="{BE18FBCC-58C8-4E64-8656-43DA93077FDB}" destId="{B10D6349-BDC2-45A3-A1B2-4ABE7F6E3122}" srcOrd="0" destOrd="0" presId="urn:microsoft.com/office/officeart/2005/8/layout/list1"/>
    <dgm:cxn modelId="{55B412CB-961C-4FFB-9E95-82AE3EB4F7AF}" type="presParOf" srcId="{BE18FBCC-58C8-4E64-8656-43DA93077FDB}" destId="{1FEF2799-45A1-418D-ACE8-3343C49E3776}" srcOrd="1" destOrd="0" presId="urn:microsoft.com/office/officeart/2005/8/layout/list1"/>
    <dgm:cxn modelId="{423C7298-F2BE-4BCD-AAD9-6FD8F557EDE3}" type="presParOf" srcId="{6D8F2ADC-1250-41A6-8658-E3FE16F81DC7}" destId="{35A536BF-CBA4-4F4C-B84E-BB82E96B215D}" srcOrd="5" destOrd="0" presId="urn:microsoft.com/office/officeart/2005/8/layout/list1"/>
    <dgm:cxn modelId="{4AB7FE0E-16F9-42E4-9414-D88574212D9B}" type="presParOf" srcId="{6D8F2ADC-1250-41A6-8658-E3FE16F81DC7}" destId="{B9A5312D-05A2-4651-9329-9BA8815ADCE5}" srcOrd="6" destOrd="0" presId="urn:microsoft.com/office/officeart/2005/8/layout/list1"/>
    <dgm:cxn modelId="{4521B9E7-6254-42CE-803C-4DD32562C5E4}" type="presParOf" srcId="{6D8F2ADC-1250-41A6-8658-E3FE16F81DC7}" destId="{9927DC2B-2CD4-4B82-BDC2-1B8F6CFC6A2F}" srcOrd="7" destOrd="0" presId="urn:microsoft.com/office/officeart/2005/8/layout/list1"/>
    <dgm:cxn modelId="{250C1569-FB1E-4361-A04E-3F1CF7C7D646}" type="presParOf" srcId="{6D8F2ADC-1250-41A6-8658-E3FE16F81DC7}" destId="{E0BEC1C9-DA15-4CDC-9828-47FE34472ED8}" srcOrd="8" destOrd="0" presId="urn:microsoft.com/office/officeart/2005/8/layout/list1"/>
    <dgm:cxn modelId="{4F7F0766-385B-4195-908D-F8B301C2A7A1}" type="presParOf" srcId="{E0BEC1C9-DA15-4CDC-9828-47FE34472ED8}" destId="{9E822F5D-E3BD-4608-ACF2-BF3C94249987}" srcOrd="0" destOrd="0" presId="urn:microsoft.com/office/officeart/2005/8/layout/list1"/>
    <dgm:cxn modelId="{A441CE72-A65A-48A3-840E-B3DE0F00EDA6}" type="presParOf" srcId="{E0BEC1C9-DA15-4CDC-9828-47FE34472ED8}" destId="{32F39488-DD9E-4F60-BC0E-9643B387DFBC}" srcOrd="1" destOrd="0" presId="urn:microsoft.com/office/officeart/2005/8/layout/list1"/>
    <dgm:cxn modelId="{74DC49C4-6906-4BE8-9F35-8F7CCFF55E2B}" type="presParOf" srcId="{6D8F2ADC-1250-41A6-8658-E3FE16F81DC7}" destId="{A2D36348-CF33-4BBF-8BAA-59352222440E}" srcOrd="9" destOrd="0" presId="urn:microsoft.com/office/officeart/2005/8/layout/list1"/>
    <dgm:cxn modelId="{C3D9DA42-9C90-4A4C-BD78-8FEF0B07F296}" type="presParOf" srcId="{6D8F2ADC-1250-41A6-8658-E3FE16F81DC7}" destId="{38BADB22-086C-455E-B292-3DE4700FC6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0BC1E-EA0C-4794-B9A1-9D90D0FF8C0A}">
      <dsp:nvSpPr>
        <dsp:cNvPr id="0" name=""/>
        <dsp:cNvSpPr/>
      </dsp:nvSpPr>
      <dsp:spPr>
        <a:xfrm>
          <a:off x="0" y="425989"/>
          <a:ext cx="10942464" cy="9599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257" tIns="479044" rIns="84925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совершение коррупционных правонарушений их подчиненными</a:t>
          </a:r>
        </a:p>
      </dsp:txBody>
      <dsp:txXfrm>
        <a:off x="0" y="425989"/>
        <a:ext cx="10942464" cy="959962"/>
      </dsp:txXfrm>
    </dsp:sp>
    <dsp:sp modelId="{4F5FE0B4-A048-4ED9-8FE5-721A001F02B5}">
      <dsp:nvSpPr>
        <dsp:cNvPr id="0" name=""/>
        <dsp:cNvSpPr/>
      </dsp:nvSpPr>
      <dsp:spPr>
        <a:xfrm>
          <a:off x="547123" y="86509"/>
          <a:ext cx="821038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19" tIns="0" rIns="28951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ОТСТАВКА ПОЛИТИЧЕСКИХ ГОССЛУЖАЩИХ</a:t>
          </a:r>
        </a:p>
      </dsp:txBody>
      <dsp:txXfrm>
        <a:off x="580267" y="119653"/>
        <a:ext cx="8144095" cy="612672"/>
      </dsp:txXfrm>
    </dsp:sp>
    <dsp:sp modelId="{B9A5312D-05A2-4651-9329-9BA8815ADCE5}">
      <dsp:nvSpPr>
        <dsp:cNvPr id="0" name=""/>
        <dsp:cNvSpPr/>
      </dsp:nvSpPr>
      <dsp:spPr>
        <a:xfrm>
          <a:off x="0" y="1849631"/>
          <a:ext cx="10942464" cy="1050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257" tIns="479044" rIns="84925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непринятие мер по предупреждению коррупции</a:t>
          </a:r>
        </a:p>
      </dsp:txBody>
      <dsp:txXfrm>
        <a:off x="0" y="1849631"/>
        <a:ext cx="10942464" cy="1050525"/>
      </dsp:txXfrm>
    </dsp:sp>
    <dsp:sp modelId="{1FEF2799-45A1-418D-ACE8-3343C49E3776}">
      <dsp:nvSpPr>
        <dsp:cNvPr id="0" name=""/>
        <dsp:cNvSpPr/>
      </dsp:nvSpPr>
      <dsp:spPr>
        <a:xfrm>
          <a:off x="547123" y="1510151"/>
          <a:ext cx="821038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19" tIns="0" rIns="28951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ПЕРВЫХ РУКОВОДИТЕЛЕЙ</a:t>
          </a:r>
        </a:p>
      </dsp:txBody>
      <dsp:txXfrm>
        <a:off x="580267" y="1543295"/>
        <a:ext cx="8144095" cy="612672"/>
      </dsp:txXfrm>
    </dsp:sp>
    <dsp:sp modelId="{38BADB22-086C-455E-B292-3DE4700FC687}">
      <dsp:nvSpPr>
        <dsp:cNvPr id="0" name=""/>
        <dsp:cNvSpPr/>
      </dsp:nvSpPr>
      <dsp:spPr>
        <a:xfrm>
          <a:off x="0" y="3363836"/>
          <a:ext cx="10942464" cy="978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257" tIns="479044" rIns="84925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проектов нормативных правовых актов</a:t>
          </a:r>
          <a:endParaRPr lang="ru-RU" sz="2300" b="1" kern="1200" dirty="0">
            <a:solidFill>
              <a:srgbClr val="0070C0"/>
            </a:solidFill>
          </a:endParaRPr>
        </a:p>
      </dsp:txBody>
      <dsp:txXfrm>
        <a:off x="0" y="3363836"/>
        <a:ext cx="10942464" cy="978075"/>
      </dsp:txXfrm>
    </dsp:sp>
    <dsp:sp modelId="{32F39488-DD9E-4F60-BC0E-9643B387DFBC}">
      <dsp:nvSpPr>
        <dsp:cNvPr id="0" name=""/>
        <dsp:cNvSpPr/>
      </dsp:nvSpPr>
      <dsp:spPr>
        <a:xfrm>
          <a:off x="547123" y="3024356"/>
          <a:ext cx="821038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19" tIns="0" rIns="28951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АНТИКОРРУПЦИОННАЯ ЭКСПЕРТИЗА</a:t>
          </a:r>
        </a:p>
      </dsp:txBody>
      <dsp:txXfrm>
        <a:off x="580267" y="3057500"/>
        <a:ext cx="8144095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29" cy="340698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684" y="0"/>
            <a:ext cx="4301228" cy="340698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0E9286-EB2C-4100-8B22-393FF9D164ED}" type="datetimeFigureOut">
              <a:rPr lang="ru-RU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979"/>
            <a:ext cx="4301229" cy="340698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684" y="6456979"/>
            <a:ext cx="4301228" cy="340698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8E51BA0-2525-4D4F-B0BC-71ED9AF7E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1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4301229" cy="33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5624684" y="1"/>
            <a:ext cx="4301228" cy="339612"/>
          </a:xfrm>
          <a:prstGeom prst="rect">
            <a:avLst/>
          </a:prstGeom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BF5956C-6104-4433-926B-BE7D9756A7B5}" type="datetimeFigureOut">
              <a:rPr lang="fr-FR"/>
              <a:pPr>
                <a:defRPr/>
              </a:pPr>
              <a:t>23/06/2021</a:t>
            </a:fld>
            <a:endParaRPr lang="fr-CA"/>
          </a:p>
        </p:txBody>
      </p:sp>
      <p:sp>
        <p:nvSpPr>
          <p:cNvPr id="99332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992593" y="3229032"/>
            <a:ext cx="7943042" cy="3058682"/>
          </a:xfrm>
          <a:prstGeom prst="rect">
            <a:avLst/>
          </a:prstGeom>
        </p:spPr>
        <p:txBody>
          <a:bodyPr vert="horz" wrap="square" lIns="91230" tIns="45615" rIns="91230" bIns="456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14342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6456978"/>
            <a:ext cx="4301229" cy="33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30" tIns="45615" rIns="91230" bIns="456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5624684" y="6456978"/>
            <a:ext cx="4301228" cy="339612"/>
          </a:xfrm>
          <a:prstGeom prst="rect">
            <a:avLst/>
          </a:prstGeom>
        </p:spPr>
        <p:txBody>
          <a:bodyPr vert="horz" wrap="square" lIns="91230" tIns="45615" rIns="91230" bIns="456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EA67827-C4E2-4C84-9BA2-6E0A7C07A33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753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ln/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5AF99-F4C9-4479-8759-A1BE725818B2}" type="slidenum">
              <a:rPr lang="fr-CA" smtClean="0">
                <a:cs typeface="Arial" charset="0"/>
              </a:rPr>
              <a:pPr/>
              <a:t>1</a:t>
            </a:fld>
            <a:endParaRPr lang="fr-CA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31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41006132-5B33-4BAD-BE93-9D47D3993EDD}" type="slidenum">
              <a:rPr lang="ru-RU" altLang="ru-RU" smtClean="0">
                <a:latin typeface="Calibri" panose="020F0502020204030204" pitchFamily="34" charset="0"/>
              </a:rPr>
              <a:pPr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709824B5-F67D-45D0-9D3E-DF25D5F632E2}" type="slidenum">
              <a:rPr lang="ru-RU" altLang="ru-RU" smtClean="0">
                <a:latin typeface="Calibri" panose="020F0502020204030204" pitchFamily="34" charset="0"/>
              </a:rPr>
              <a:pPr/>
              <a:t>23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3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D08CB2BC-CF81-43D7-A9EB-C57D935E0886}" type="slidenum">
              <a:rPr lang="ru-RU" altLang="ru-RU" smtClean="0">
                <a:latin typeface="Calibri" panose="020F0502020204030204" pitchFamily="34" charset="0"/>
              </a:rPr>
              <a:pPr/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99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4C6F2151-0604-46FE-A890-37743BD54037}" type="slidenum">
              <a:rPr lang="ru-RU" altLang="ru-RU" smtClean="0">
                <a:latin typeface="Calibri" panose="020F0502020204030204" pitchFamily="34" charset="0"/>
              </a:rPr>
              <a:pPr/>
              <a:t>25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95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07972C74-BF80-4E28-9DF3-3DEA62B87B53}" type="slidenum">
              <a:rPr lang="ru-RU" altLang="ru-RU" smtClean="0">
                <a:latin typeface="Calibri" panose="020F0502020204030204" pitchFamily="34" charset="0"/>
              </a:rPr>
              <a:pPr/>
              <a:t>26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FB8F9574-10CA-4620-BDA3-353E6E6F6D1B}" type="slidenum">
              <a:rPr lang="ru-RU" altLang="ru-RU" smtClean="0">
                <a:latin typeface="Calibri" panose="020F0502020204030204" pitchFamily="34" charset="0"/>
              </a:rPr>
              <a:pPr/>
              <a:t>27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2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24BFA5C6-F594-4CEA-8439-106EB084D4E8}" type="slidenum">
              <a:rPr lang="ru-RU" altLang="ru-RU" smtClean="0">
                <a:latin typeface="Calibri" panose="020F0502020204030204" pitchFamily="34" charset="0"/>
              </a:rPr>
              <a:pPr/>
              <a:t>28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3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ln/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C5AF99-F4C9-4479-8759-A1BE725818B2}" type="slidenum">
              <a:rPr lang="fr-CA" smtClean="0">
                <a:solidFill>
                  <a:prstClr val="black"/>
                </a:solidFill>
                <a:cs typeface="Arial" charset="0"/>
              </a:rPr>
              <a:pPr/>
              <a:t>30</a:t>
            </a:fld>
            <a:endParaRPr lang="fr-CA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085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4BDD0D-BE77-4A7E-A639-BCFCEAD59A9C}" type="slidenum">
              <a:rPr lang="fr-CA" altLang="ru-RU" smtClean="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fr-CA" alt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0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ln/>
        </p:spPr>
      </p:sp>
      <p:sp>
        <p:nvSpPr>
          <p:cNvPr id="1105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105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DEEE02-31E2-4AEB-85F0-DD6086B8D9A0}" type="slidenum">
              <a:rPr lang="fr-CA" altLang="ru-RU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fr-CA" alt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3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ln/>
        </p:spPr>
      </p:sp>
      <p:sp>
        <p:nvSpPr>
          <p:cNvPr id="1269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269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D56D0A-A984-4657-A85B-4FE8764FB469}" type="slidenum">
              <a:rPr lang="fr-CA" altLang="ru-RU" smtClean="0">
                <a:solidFill>
                  <a:srgbClr val="000000"/>
                </a:solidFill>
              </a:rPr>
              <a:pPr/>
              <a:t>6</a:t>
            </a:fld>
            <a:endParaRPr lang="fr-C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2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CDD2EF40-A8CF-435F-8E44-23FC85F00836}" type="slidenum">
              <a:rPr lang="fr-CA" altLang="ru-RU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fr-CA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3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185DD-DBE7-48D5-9802-19DCA6F652B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8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185DD-DBE7-48D5-9802-19DCA6F652B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9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185DD-DBE7-48D5-9802-19DCA6F652B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66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fld id="{F099A4F1-093B-4B1A-A57E-08751DEA4777}" type="slidenum">
              <a:rPr lang="ru-RU" altLang="ru-RU" smtClean="0">
                <a:latin typeface="Calibri" panose="020F0502020204030204" pitchFamily="34" charset="0"/>
              </a:rPr>
              <a:pPr/>
              <a:t>21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7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91AB-0F82-4D0C-838D-C035318AE0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8846-3D54-44DB-8CC2-61ED2F66A2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63FD-4ECF-41CF-9A5E-34C8578BE9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EC59-21CB-4BB8-AC7C-08AADE4CB5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D2E1-7B0C-414D-82D2-BF1460E6C8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6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6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3B63-CD49-4C7E-89BA-621CE686C0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21B5-8185-4E86-A176-65390FA767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B65B-5046-4292-815F-DB4DDB3367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3741-D7EB-4720-BE4F-11788A24DE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2066-8D7E-443E-8621-98FA5A9F94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D63D-C171-42EF-884E-2B8E2E25A7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84E5-9010-42C2-A10D-8AF1B7B090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BB92-5248-4189-AF7C-A66F9744C8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6112-DB84-47FE-B97E-6260C78324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F6F7-E9CE-4C34-BA5A-43007B9B90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8613F-08EF-44E0-9996-A71A9C02A870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0A0E5-7A9E-4256-BA9D-6DEB822148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57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497-6755-4516-B96C-20D07EEA186E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F5788-B811-4BAE-87C2-F10D6A29B7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03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8661C-4FB2-4568-A3A0-736C620B5BBD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E7157-123A-4745-B25B-C1A7FDDA91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95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286C9-8A86-4854-B0C5-33E1F6451634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5525-2D15-42DB-9050-E38C88E70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88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880CD-0C9E-4C4C-A2BB-1468D11AE71D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A7FE1-69E8-4503-A778-D0D2BAE03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7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49039-3647-49C1-BC76-D92BEB252231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0587C-4125-4F1D-8D8D-D22001802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18906-1EE0-48EE-B798-6F0A998EF511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1C0B5-F249-4F22-A060-35FCDDC8CC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8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7364-5919-45F9-B4E4-ADD96E5234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292C-7FAF-40D6-A0BA-E4E644273766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0912B-FDA4-4589-A658-B1B559F399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04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4C650-C48E-45E3-849B-DBC01FBF3F0B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BA38A-6660-4CC0-A239-B2F7F95653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29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05E42-F70C-42F6-88A8-137626146C08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DF322-FC6C-4662-AE7E-DC57FFF9A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10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9B823-8F73-4BCF-A09E-B4BDA44ECEC0}" type="datetimeFigureOut">
              <a:rPr lang="ru-RU" smtClean="0"/>
              <a:pPr>
                <a:defRPr/>
              </a:pPr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560FC-A2DB-43DA-8B46-88BC50B628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26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AE1F-3C31-4132-8594-11D976216C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16031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5"/>
          <p:cNvSpPr txBox="1">
            <a:spLocks/>
          </p:cNvSpPr>
          <p:nvPr userDrawn="1"/>
        </p:nvSpPr>
        <p:spPr bwMode="auto">
          <a:xfrm>
            <a:off x="11334262" y="26989"/>
            <a:ext cx="857738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A3EA84C-B5F1-48C5-918C-3EFA3D65B7EF}" type="slidenum">
              <a:rPr lang="ru-RU" altLang="ru-RU" sz="1200" smtClean="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715126"/>
            <a:ext cx="12192000" cy="142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4898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1" y="1"/>
            <a:ext cx="12190047" cy="6856413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3" y="0"/>
                </a:lnTo>
                <a:lnTo>
                  <a:pt x="10692003" y="7560005"/>
                </a:lnTo>
                <a:lnTo>
                  <a:pt x="0" y="7560005"/>
                </a:lnTo>
                <a:lnTo>
                  <a:pt x="0" y="0"/>
                </a:lnTo>
                <a:close/>
              </a:path>
            </a:pathLst>
          </a:custGeom>
          <a:solidFill>
            <a:srgbClr val="000315"/>
          </a:solidFill>
        </p:spPr>
        <p:txBody>
          <a:bodyPr lIns="0" tIns="0" rIns="0" bIns="0"/>
          <a:lstStyle/>
          <a:p>
            <a:pPr>
              <a:defRPr/>
            </a:pPr>
            <a:endParaRPr sz="1326"/>
          </a:p>
        </p:txBody>
      </p:sp>
      <p:sp>
        <p:nvSpPr>
          <p:cNvPr id="3" name="bk object 17"/>
          <p:cNvSpPr/>
          <p:nvPr/>
        </p:nvSpPr>
        <p:spPr>
          <a:xfrm>
            <a:off x="1645139" y="1"/>
            <a:ext cx="10546862" cy="6856413"/>
          </a:xfrm>
          <a:custGeom>
            <a:avLst/>
            <a:gdLst/>
            <a:ahLst/>
            <a:cxnLst/>
            <a:rect l="l" t="t" r="r" b="b"/>
            <a:pathLst>
              <a:path w="9250045" h="7560309">
                <a:moveTo>
                  <a:pt x="9249503" y="0"/>
                </a:moveTo>
                <a:lnTo>
                  <a:pt x="7983940" y="0"/>
                </a:lnTo>
                <a:lnTo>
                  <a:pt x="0" y="7560005"/>
                </a:lnTo>
                <a:lnTo>
                  <a:pt x="9249503" y="7560005"/>
                </a:lnTo>
                <a:lnTo>
                  <a:pt x="9249503" y="0"/>
                </a:lnTo>
                <a:close/>
              </a:path>
            </a:pathLst>
          </a:custGeom>
          <a:solidFill>
            <a:srgbClr val="0E4E82">
              <a:alpha val="19999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 sz="1326"/>
          </a:p>
        </p:txBody>
      </p:sp>
      <p:sp>
        <p:nvSpPr>
          <p:cNvPr id="4" name="bk object 18"/>
          <p:cNvSpPr/>
          <p:nvPr/>
        </p:nvSpPr>
        <p:spPr>
          <a:xfrm>
            <a:off x="4904154" y="1368425"/>
            <a:ext cx="7285893" cy="5487988"/>
          </a:xfrm>
          <a:custGeom>
            <a:avLst/>
            <a:gdLst/>
            <a:ahLst/>
            <a:cxnLst/>
            <a:rect l="l" t="t" r="r" b="b"/>
            <a:pathLst>
              <a:path w="6390640" h="6051550">
                <a:moveTo>
                  <a:pt x="6390509" y="0"/>
                </a:moveTo>
                <a:lnTo>
                  <a:pt x="0" y="6051185"/>
                </a:lnTo>
                <a:lnTo>
                  <a:pt x="6390509" y="6051185"/>
                </a:lnTo>
                <a:lnTo>
                  <a:pt x="6390509" y="0"/>
                </a:lnTo>
                <a:close/>
              </a:path>
            </a:pathLst>
          </a:custGeom>
          <a:solidFill>
            <a:srgbClr val="0E4E82">
              <a:alpha val="19999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 sz="1326"/>
          </a:p>
        </p:txBody>
      </p:sp>
      <p:sp>
        <p:nvSpPr>
          <p:cNvPr id="5" name="bk object 19"/>
          <p:cNvSpPr/>
          <p:nvPr/>
        </p:nvSpPr>
        <p:spPr>
          <a:xfrm>
            <a:off x="8471877" y="4068763"/>
            <a:ext cx="3718170" cy="2787650"/>
          </a:xfrm>
          <a:custGeom>
            <a:avLst/>
            <a:gdLst/>
            <a:ahLst/>
            <a:cxnLst/>
            <a:rect l="l" t="t" r="r" b="b"/>
            <a:pathLst>
              <a:path w="3261359" h="3073400">
                <a:moveTo>
                  <a:pt x="3260836" y="0"/>
                </a:moveTo>
                <a:lnTo>
                  <a:pt x="0" y="3073130"/>
                </a:lnTo>
                <a:lnTo>
                  <a:pt x="3260836" y="3073130"/>
                </a:lnTo>
                <a:lnTo>
                  <a:pt x="3260836" y="0"/>
                </a:lnTo>
                <a:close/>
              </a:path>
            </a:pathLst>
          </a:custGeom>
          <a:solidFill>
            <a:srgbClr val="0E4E82">
              <a:alpha val="19999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 sz="1326"/>
          </a:p>
        </p:txBody>
      </p:sp>
      <p:sp>
        <p:nvSpPr>
          <p:cNvPr id="6" name="bk object 20"/>
          <p:cNvSpPr/>
          <p:nvPr/>
        </p:nvSpPr>
        <p:spPr>
          <a:xfrm>
            <a:off x="0" y="1"/>
            <a:ext cx="10748108" cy="6856413"/>
          </a:xfrm>
          <a:custGeom>
            <a:avLst/>
            <a:gdLst/>
            <a:ahLst/>
            <a:cxnLst/>
            <a:rect l="l" t="t" r="r" b="b"/>
            <a:pathLst>
              <a:path w="9426575" h="7560309">
                <a:moveTo>
                  <a:pt x="9426439" y="0"/>
                </a:moveTo>
                <a:lnTo>
                  <a:pt x="0" y="0"/>
                </a:lnTo>
                <a:lnTo>
                  <a:pt x="0" y="7560005"/>
                </a:lnTo>
                <a:lnTo>
                  <a:pt x="1442496" y="7560005"/>
                </a:lnTo>
                <a:lnTo>
                  <a:pt x="9426439" y="0"/>
                </a:lnTo>
                <a:close/>
              </a:path>
            </a:pathLst>
          </a:custGeom>
          <a:solidFill>
            <a:srgbClr val="0E4E82">
              <a:alpha val="9999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 sz="1326"/>
          </a:p>
        </p:txBody>
      </p:sp>
      <p:sp>
        <p:nvSpPr>
          <p:cNvPr id="7" name="bk object 21"/>
          <p:cNvSpPr/>
          <p:nvPr/>
        </p:nvSpPr>
        <p:spPr>
          <a:xfrm>
            <a:off x="1" y="0"/>
            <a:ext cx="7547708" cy="5684838"/>
          </a:xfrm>
          <a:custGeom>
            <a:avLst/>
            <a:gdLst/>
            <a:ahLst/>
            <a:cxnLst/>
            <a:rect l="l" t="t" r="r" b="b"/>
            <a:pathLst>
              <a:path w="6619875" h="6268720">
                <a:moveTo>
                  <a:pt x="6619678" y="0"/>
                </a:moveTo>
                <a:lnTo>
                  <a:pt x="0" y="0"/>
                </a:lnTo>
                <a:lnTo>
                  <a:pt x="0" y="6268187"/>
                </a:lnTo>
                <a:lnTo>
                  <a:pt x="6619678" y="0"/>
                </a:lnTo>
                <a:close/>
              </a:path>
            </a:pathLst>
          </a:custGeom>
          <a:solidFill>
            <a:srgbClr val="0E4E82">
              <a:alpha val="19999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 sz="1326"/>
          </a:p>
        </p:txBody>
      </p:sp>
      <p:sp>
        <p:nvSpPr>
          <p:cNvPr id="8" name="bk object 22"/>
          <p:cNvSpPr/>
          <p:nvPr/>
        </p:nvSpPr>
        <p:spPr>
          <a:xfrm>
            <a:off x="1" y="0"/>
            <a:ext cx="3921370" cy="2952750"/>
          </a:xfrm>
          <a:custGeom>
            <a:avLst/>
            <a:gdLst/>
            <a:ahLst/>
            <a:cxnLst/>
            <a:rect l="l" t="t" r="r" b="b"/>
            <a:pathLst>
              <a:path w="3439160" h="3256279">
                <a:moveTo>
                  <a:pt x="3438854" y="0"/>
                </a:moveTo>
                <a:lnTo>
                  <a:pt x="0" y="0"/>
                </a:lnTo>
                <a:lnTo>
                  <a:pt x="0" y="3256267"/>
                </a:lnTo>
                <a:lnTo>
                  <a:pt x="3438854" y="0"/>
                </a:lnTo>
                <a:close/>
              </a:path>
            </a:pathLst>
          </a:custGeom>
          <a:solidFill>
            <a:srgbClr val="0E4E82">
              <a:alpha val="19999"/>
            </a:srgbClr>
          </a:solidFill>
        </p:spPr>
        <p:txBody>
          <a:bodyPr lIns="0" tIns="0" rIns="0" bIns="0"/>
          <a:lstStyle/>
          <a:p>
            <a:pPr>
              <a:defRPr/>
            </a:pPr>
            <a:endParaRPr sz="1326"/>
          </a:p>
        </p:txBody>
      </p:sp>
      <p:sp>
        <p:nvSpPr>
          <p:cNvPr id="9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E69F36-91B5-464A-8702-07F58F7269B2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11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18714">
              <a:lnSpc>
                <a:spcPts val="1168"/>
              </a:lnSpc>
              <a:defRPr sz="1032" b="1" i="0" spc="15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C0E4802-B55F-45D9-8B03-ED66C2BBAF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03DD-AB7B-43BF-9B38-85B4C49475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6127-7045-4F74-93A4-5D0D831586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BAFB-A672-4323-AC27-52F5F82C39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A92C-A712-46BC-94E7-9145DE24C2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9AA6-23E2-44BD-A73A-62BA9D92F9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54F8C2E-4C73-4146-BAED-CF553C75D8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38" r:id="rId3"/>
    <p:sldLayoutId id="2147483837" r:id="rId4"/>
    <p:sldLayoutId id="2147483836" r:id="rId5"/>
    <p:sldLayoutId id="2147483835" r:id="rId6"/>
    <p:sldLayoutId id="2147483834" r:id="rId7"/>
    <p:sldLayoutId id="2147483833" r:id="rId8"/>
    <p:sldLayoutId id="2147483832" r:id="rId9"/>
    <p:sldLayoutId id="2147483831" r:id="rId10"/>
    <p:sldLayoutId id="214748383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8BCC9B9F-36C1-46D9-9FEE-47BD031656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3" r:id="rId2"/>
    <p:sldLayoutId id="2147483882" r:id="rId3"/>
    <p:sldLayoutId id="2147483881" r:id="rId4"/>
    <p:sldLayoutId id="2147483880" r:id="rId5"/>
    <p:sldLayoutId id="2147483879" r:id="rId6"/>
    <p:sldLayoutId id="2147483878" r:id="rId7"/>
    <p:sldLayoutId id="2147483877" r:id="rId8"/>
    <p:sldLayoutId id="2147483876" r:id="rId9"/>
    <p:sldLayoutId id="2147483875" r:id="rId10"/>
    <p:sldLayoutId id="214748387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4F8C2E-4C73-4146-BAED-CF553C75D89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59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C82B-FCA7-4E20-9D4F-D5D2ECF6431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ECA1-771A-4115-82EC-BBBD6F51F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rme 2"/>
          <p:cNvSpPr>
            <a:spLocks/>
          </p:cNvSpPr>
          <p:nvPr/>
        </p:nvSpPr>
        <p:spPr bwMode="auto">
          <a:xfrm>
            <a:off x="7824193" y="4418588"/>
            <a:ext cx="39608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k-KZ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endParaRPr lang="kk-KZ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379" name="Прямоугольник 5"/>
          <p:cNvSpPr>
            <a:spLocks noChangeArrowheads="1"/>
          </p:cNvSpPr>
          <p:nvPr/>
        </p:nvSpPr>
        <p:spPr bwMode="auto">
          <a:xfrm>
            <a:off x="0" y="858262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Антикоррупционная  политика Республики Казахстан</a:t>
            </a:r>
          </a:p>
        </p:txBody>
      </p:sp>
      <p:sp>
        <p:nvSpPr>
          <p:cNvPr id="101382" name="Прямоугольник 7"/>
          <p:cNvSpPr>
            <a:spLocks noChangeArrowheads="1"/>
          </p:cNvSpPr>
          <p:nvPr/>
        </p:nvSpPr>
        <p:spPr bwMode="auto">
          <a:xfrm>
            <a:off x="4295775" y="6246813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г. Нур-Султан, 20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 г.</a:t>
            </a:r>
            <a:endParaRPr lang="kk-KZ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углом 18"/>
          <p:cNvSpPr/>
          <p:nvPr/>
        </p:nvSpPr>
        <p:spPr>
          <a:xfrm>
            <a:off x="4355626" y="3539209"/>
            <a:ext cx="1403131" cy="99322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5572" y="2463282"/>
            <a:ext cx="4681620" cy="26148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РАСШИРЕНИЕ КРУГА ДОЛЖНОСТНЫХ ЛИЦ КВАЗИГОССЕКТОРА, ПРИРАВНЕННЫХ К ЛИЦАМ УПОЛНОМОЧЕННЫМ НА ВЫПОЛНЕНИЕ ГОСФУНКЦИЙ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8757" y="2234381"/>
            <a:ext cx="6203089" cy="30008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РАБОТНИКИ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(НЕ НИЖЕ РУКОВОДИТЕЛЯ САМОСТОЯТЕЛЬНОГО СТРУКТУРНОГО ПОДРАЗДЕЛЕНИЯ)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УПОЛНОМОЧЕННЫЕ НА ПРИНЯТИЕ РЕШЕНИЙ ПО ОРГАНИЗАЦИИ И ПРОВЕДЕНИЮ ЗАКУПОК, ОТВЕТСТВЕННЫЕ ЗА ОТБОР И РЕАЛИЗАЦИЮ ПРОЕКТОВ, ФИНАНСИРУЕМЫХ ИЗ ГОСБЮДЖЕТА И НАЦФОНДА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4994" y="6363712"/>
            <a:ext cx="4517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 РК от 6 октября 2020 года № 365-VI ЗРК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36ED25A-4346-4B26-980D-6EBF0152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углом 20"/>
          <p:cNvSpPr/>
          <p:nvPr/>
        </p:nvSpPr>
        <p:spPr>
          <a:xfrm>
            <a:off x="4391364" y="3387981"/>
            <a:ext cx="1403131" cy="99322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4994" y="6363712"/>
            <a:ext cx="4517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 РК от 6 октября 2020 года № 365-VI ЗРК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10054" y="2450050"/>
            <a:ext cx="4252411" cy="22691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АНТИКОРРУПЦИОННЫХ КОМПЛАЕНС-СЛУЖБ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ОРГАНИЗАЦИЯХ КВАЗИГОСУДАРСТВЕННОГО СЕКТОРА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68010" y="2314168"/>
            <a:ext cx="5346256" cy="2540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СОБЛЮДЕНИЯ СООТВЕТСТВУЮЩЕЙ ОРГАНИЗАЦИЕЙ И ЕЕ РАБОТНИКАМИ ЗАКОНОДАТЕЛЬСТВА РК О ПРОТИВОДЕЙСТВИИ КОРРУПЦИИ И КОРПОРАТИВНЫХ СТАНДАРТОВ ДОБРОПОРЯДОЧНОСТИ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E9A5892-A1E4-4BA5-BBDA-97E540DE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1259310" y="1567178"/>
            <a:ext cx="9538138" cy="1150883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ОГРАНИЧЕНИЯ НА СОВМЕСТНУЮ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РАБОТУ БЛИЗКИХ РОДСТВЕННИКОВ</a:t>
            </a:r>
            <a:endParaRPr kumimoji="0" lang="ru-RU" sz="2400" b="0" i="0" u="none" strike="noStrike" kern="1200" cap="none" spc="0" normalizeH="0" baseline="0" noProof="0" dirty="0">
              <a:ln w="0">
                <a:solidFill>
                  <a:srgbClr val="123558"/>
                </a:solidFill>
              </a:ln>
              <a:solidFill>
                <a:srgbClr val="12355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3214234" y="858703"/>
            <a:ext cx="630621" cy="4540468"/>
          </a:xfrm>
          <a:prstGeom prst="chevron">
            <a:avLst>
              <a:gd name="adj" fmla="val 544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311" y="3541706"/>
            <a:ext cx="4540468" cy="2310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уполномоченные на выполнение государственных функций и приравненные к ним лица, не могут иметь в непосредственном подчинении близких родственников, супругов или свойственников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56980" y="3541706"/>
            <a:ext cx="4540468" cy="23107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Кандидаты на государственную должность обязаны в письменной форме уведомлять о работающих в принимающей организации близких родственниках, супруге или свойственниках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8211904" y="882869"/>
            <a:ext cx="630621" cy="4540468"/>
          </a:xfrm>
          <a:prstGeom prst="chevron">
            <a:avLst>
              <a:gd name="adj" fmla="val 544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4994" y="6348835"/>
            <a:ext cx="4517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 РК от 6 октября 2020 года № 365-VI ЗРК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D8E9F89-D282-470D-BB94-36DFC72C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8923" y="6464561"/>
            <a:ext cx="4517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 РК от 6 октября 2020 года № 365-VI ЗРК</a:t>
            </a:r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737828" y="1539025"/>
            <a:ext cx="10469348" cy="682559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УГОЛОВНАЯ ОТВЕТСТВЕННОСТЬ ЗА ПРОВОКАЦИЮ СОВЕРШЕНИЯ ПРЕСТУПЛЕНИЯ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5906449" y="3088490"/>
            <a:ext cx="795463" cy="2478707"/>
          </a:xfrm>
          <a:prstGeom prst="chevron">
            <a:avLst>
              <a:gd name="adj" fmla="val 669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894" y="2994501"/>
            <a:ext cx="5173719" cy="2666684"/>
          </a:xfrm>
          <a:prstGeom prst="roundRect">
            <a:avLst/>
          </a:prstGeom>
          <a:solidFill>
            <a:srgbClr val="E6EDF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 w="0">
                <a:solidFill>
                  <a:srgbClr val="123558"/>
                </a:solidFill>
              </a:ln>
              <a:solidFill>
                <a:srgbClr val="12355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ПРОВОКАЦИЯ СО СТОРОНЫ СОТРУДНИКОВ, ОСУЩЕСТВЛЯЮЩИХ ОПЕРАТИВНО-РОЗЫСКНУЮ ДЕЯТЕЛЬНОСТЬ ИЛИ ДОСУДЕБНОЕ РАССЛЕДОВАНИЕ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 w="0">
                <a:solidFill>
                  <a:srgbClr val="123558"/>
                </a:solidFill>
              </a:ln>
              <a:solidFill>
                <a:srgbClr val="12355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28748" y="3004244"/>
            <a:ext cx="4445421" cy="2677656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ЛИШЕНИЕ СВОБОДЫ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срок от 3 до 12 лет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лишением права занимать определенные должности или заниматься определенной деятельностью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срок до десяти лет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8987B27-7914-4F5A-B03D-8596F937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65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737828" y="1539025"/>
            <a:ext cx="10469348" cy="682559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34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НАЛИЧИЕ СЧЕТОВ, ХРАНЕНИЯ НАЛИЧНЫХ ДЕНЕГ И ЦЕННОСТЕЙ</a:t>
            </a:r>
            <a:endParaRPr lang="ru-RU" sz="2000" b="1" dirty="0">
              <a:solidFill>
                <a:srgbClr val="03448B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906449" y="3088490"/>
            <a:ext cx="795463" cy="2478707"/>
          </a:xfrm>
          <a:prstGeom prst="chevron">
            <a:avLst>
              <a:gd name="adj" fmla="val 669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894" y="2994501"/>
            <a:ext cx="5173719" cy="2666684"/>
          </a:xfrm>
          <a:prstGeom prst="roundRect">
            <a:avLst/>
          </a:prstGeom>
          <a:solidFill>
            <a:srgbClr val="E6EDF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занимающие ответственные государственные должности, уполномоченные выполнять государственные функции, должностные лица, а также депутаты Парламента и судьи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28748" y="3004244"/>
            <a:ext cx="4445421" cy="2308324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открывать и владеть счетами (вкладами), хранить наличные и ценности в зарубежных банках, которые находятся за пределами Казахстана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80356" y="6543967"/>
            <a:ext cx="3837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РК от 19 декабря 2020 года № 384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29661" y="6492875"/>
            <a:ext cx="362339" cy="365125"/>
          </a:xfrm>
        </p:spPr>
        <p:txBody>
          <a:bodyPr/>
          <a:lstStyle/>
          <a:p>
            <a:fld id="{6F04ECA1-771A-4115-82EC-BBBD6F51FA13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097AF288-C67A-4F42-A4BE-5B87A016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3271" y="6519446"/>
            <a:ext cx="3837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РК от 19 декабря 2020 года № 384</a:t>
            </a:r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737828" y="1539025"/>
            <a:ext cx="10469348" cy="682559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34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УСЛОВНО-ДОСРОЧНОГО ОСВОБОЖДЕНИЯ ДЛЯ ЛИЦ, ОСУЖДЕННЫХ ЗА КОРРУПЦИОННЫЕ ПРЕСТУПЛЕНИЯ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6195698" y="2710074"/>
            <a:ext cx="795463" cy="1722640"/>
          </a:xfrm>
          <a:prstGeom prst="chevron">
            <a:avLst>
              <a:gd name="adj" fmla="val 669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5143" y="2616084"/>
            <a:ext cx="5173719" cy="1853279"/>
          </a:xfrm>
          <a:prstGeom prst="roundRect">
            <a:avLst/>
          </a:prstGeom>
          <a:solidFill>
            <a:srgbClr val="E6EDF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осужденных за тяжкие и особо тяжкие коррупционные преступления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3271" y="2710074"/>
            <a:ext cx="3116264" cy="1569660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исключена возможность условно-досрочного освобождения </a:t>
            </a:r>
            <a:endPara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142" y="4623246"/>
            <a:ext cx="11348042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 исключением: </a:t>
            </a:r>
          </a:p>
          <a:p>
            <a:r>
              <a:rPr lang="ru-RU" dirty="0"/>
              <a:t>- случаев совершения таких преступлений беременными женщинами, женщинами, имеющими малолетних детей, мужчинами, воспитывающими в одиночку малолетних детей, женщинами в возрасте пятидесяти восьми и свыше лет, мужчинами в возрасте шестидесяти трех и свыше лет, инвалидами первой или второй группы;</a:t>
            </a:r>
          </a:p>
          <a:p>
            <a:r>
              <a:rPr lang="ru-RU" dirty="0"/>
              <a:t>- осужденных, выполнивших все условия процессуального соглашения о сотрудничестве;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813285" y="6462136"/>
            <a:ext cx="378715" cy="368559"/>
          </a:xfrm>
        </p:spPr>
        <p:txBody>
          <a:bodyPr/>
          <a:lstStyle/>
          <a:p>
            <a:fld id="{6F04ECA1-771A-4115-82EC-BBBD6F51FA13}" type="slidenum">
              <a:rPr lang="ru-RU" smtClean="0">
                <a:solidFill>
                  <a:schemeClr val="bg1"/>
                </a:solidFill>
              </a:rPr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CB83D81-8132-476F-A74A-0727589C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39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737827" y="1539025"/>
            <a:ext cx="10836341" cy="942918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34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УЖЕСТОЧЕНИЕ НАКАЗАНИЯ ЗА КОРРУПЦИЮ СОТРУДНИКОВ ПРАВООХРАНИТЕЛЬНЫХ ОРГАНОВ, СУДЕЙ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4906183" y="3088489"/>
            <a:ext cx="795463" cy="2478707"/>
          </a:xfrm>
          <a:prstGeom prst="chevron">
            <a:avLst>
              <a:gd name="adj" fmla="val 669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895" y="2994501"/>
            <a:ext cx="4565969" cy="2666684"/>
          </a:xfrm>
          <a:prstGeom prst="roundRect">
            <a:avLst/>
          </a:prstGeom>
          <a:solidFill>
            <a:srgbClr val="E6EDF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</a:rPr>
              <a:t>Получение взятки сотрудником правоохранительного органа или лицом, занимающим ответственную государственную должность в правоохранительном органе, или судьей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07968" y="3004244"/>
            <a:ext cx="6003032" cy="3046988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наказывается штрафом в размере </a:t>
            </a:r>
            <a:r>
              <a:rPr lang="ru-RU" sz="2400" dirty="0">
                <a:solidFill>
                  <a:srgbClr val="FFFF00"/>
                </a:solidFill>
              </a:rPr>
              <a:t>от тридцатикратной до пятидесятикратной </a:t>
            </a:r>
            <a:r>
              <a:rPr lang="ru-RU" sz="2400" dirty="0">
                <a:solidFill>
                  <a:schemeClr val="bg1"/>
                </a:solidFill>
              </a:rPr>
              <a:t>суммы взятки либо лишением свободы на срок </a:t>
            </a:r>
            <a:r>
              <a:rPr lang="ru-RU" sz="2400" dirty="0">
                <a:solidFill>
                  <a:srgbClr val="FF0000"/>
                </a:solidFill>
              </a:rPr>
              <a:t>до шести лет</a:t>
            </a:r>
            <a:r>
              <a:rPr lang="ru-RU" sz="2400" dirty="0">
                <a:solidFill>
                  <a:schemeClr val="bg1"/>
                </a:solidFill>
              </a:rPr>
              <a:t>, с конфискацией имущества, с пожизненным лишением права занимать определенные должности или заниматься определенной деятельностью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55000" y="6540260"/>
            <a:ext cx="3837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РК от 19 декабря 2020 года № 384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fld id="{6F04ECA1-771A-4115-82EC-BBBD6F51FA13}" type="slidenum">
              <a:rPr lang="ru-RU" smtClean="0">
                <a:solidFill>
                  <a:schemeClr val="bg1"/>
                </a:solidFill>
              </a:rPr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4D251AE-1655-48A8-93AF-493FCC03D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788643" y="1464361"/>
            <a:ext cx="10734074" cy="436867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34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УЖЕСТОЧЕНИЕ НАКАЗАНИЯ ЗА КОРРУПЦИЮ ВЗЯТКОДАТЕЛЕЙ</a:t>
            </a:r>
          </a:p>
        </p:txBody>
      </p:sp>
      <p:sp>
        <p:nvSpPr>
          <p:cNvPr id="9" name="Нашивка 7"/>
          <p:cNvSpPr/>
          <p:nvPr/>
        </p:nvSpPr>
        <p:spPr>
          <a:xfrm>
            <a:off x="5161962" y="4054141"/>
            <a:ext cx="795463" cy="2478707"/>
          </a:xfrm>
          <a:prstGeom prst="chevron">
            <a:avLst>
              <a:gd name="adj" fmla="val 669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5913" y="1998613"/>
            <a:ext cx="11800174" cy="1671092"/>
          </a:xfrm>
          <a:prstGeom prst="roundRect">
            <a:avLst/>
          </a:prstGeom>
          <a:solidFill>
            <a:srgbClr val="E6EDF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Дача взятки лицу, уполномоченному на выполнение государственных функций, либо приравненному к нему лицу, или лицу, занимающему ответственную государственную должность, либо должностному лицу, а равно должностному лицу иностранного государства или международной организации лично или через посредника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3868001"/>
            <a:ext cx="5764040" cy="923330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наказывается штрафом в размере </a:t>
            </a:r>
            <a:r>
              <a:rPr lang="ru-RU" dirty="0">
                <a:solidFill>
                  <a:srgbClr val="FFFF00"/>
                </a:solidFill>
              </a:rPr>
              <a:t>от двадцатикратной до тридцатикратной </a:t>
            </a:r>
            <a:r>
              <a:rPr lang="ru-RU" dirty="0">
                <a:solidFill>
                  <a:schemeClr val="bg1"/>
                </a:solidFill>
              </a:rPr>
              <a:t>суммы взятки либо лишением свободы на срок </a:t>
            </a:r>
            <a:r>
              <a:rPr lang="ru-RU" dirty="0">
                <a:solidFill>
                  <a:srgbClr val="FF0000"/>
                </a:solidFill>
              </a:rPr>
              <a:t>до пяти 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71118" y="5542580"/>
            <a:ext cx="5924968" cy="923330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наказывается штрафом в размере </a:t>
            </a:r>
            <a:r>
              <a:rPr lang="ru-RU" dirty="0">
                <a:solidFill>
                  <a:srgbClr val="FFFF00"/>
                </a:solidFill>
              </a:rPr>
              <a:t>от тридцатикратной до сорокакратной </a:t>
            </a:r>
            <a:r>
              <a:rPr lang="ru-RU" dirty="0">
                <a:solidFill>
                  <a:schemeClr val="bg1"/>
                </a:solidFill>
              </a:rPr>
              <a:t>суммы взятки либо лишением свободы на срок </a:t>
            </a:r>
            <a:r>
              <a:rPr lang="ru-RU" dirty="0">
                <a:solidFill>
                  <a:srgbClr val="FF0000"/>
                </a:solidFill>
              </a:rPr>
              <a:t>от трех до семи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1117" y="5100500"/>
            <a:ext cx="592496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То же деяние, совершенное в значительном размере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7163" y="3800327"/>
            <a:ext cx="4894799" cy="1200329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наказывается штрафом в размере </a:t>
            </a:r>
            <a:r>
              <a:rPr lang="ru-RU" dirty="0">
                <a:solidFill>
                  <a:srgbClr val="FFFF00"/>
                </a:solidFill>
              </a:rPr>
              <a:t>от десятикратной до двадцатикратной </a:t>
            </a:r>
            <a:r>
              <a:rPr lang="ru-RU" dirty="0">
                <a:solidFill>
                  <a:schemeClr val="bg1"/>
                </a:solidFill>
              </a:rPr>
              <a:t>суммы взятки либо лишением свободы на срок </a:t>
            </a:r>
          </a:p>
          <a:p>
            <a:r>
              <a:rPr lang="ru-RU" dirty="0">
                <a:solidFill>
                  <a:srgbClr val="FF0000"/>
                </a:solidFill>
              </a:rPr>
              <a:t>до трех лет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7163" y="5542580"/>
            <a:ext cx="4894799" cy="1200329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наказывается штрафом в размере </a:t>
            </a:r>
            <a:r>
              <a:rPr lang="ru-RU" dirty="0">
                <a:solidFill>
                  <a:srgbClr val="FFFF00"/>
                </a:solidFill>
              </a:rPr>
              <a:t>от двадцатикратной до тридцатикратной </a:t>
            </a:r>
            <a:r>
              <a:rPr lang="ru-RU" dirty="0">
                <a:solidFill>
                  <a:schemeClr val="bg1"/>
                </a:solidFill>
              </a:rPr>
              <a:t>суммы взятки либо лишением свободы на срок </a:t>
            </a:r>
            <a:r>
              <a:rPr lang="ru-RU" dirty="0">
                <a:solidFill>
                  <a:srgbClr val="FF0000"/>
                </a:solidFill>
              </a:rPr>
              <a:t>до пяти лет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653" y="5131278"/>
            <a:ext cx="525201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То же деяние, совершенное в значительном размере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01703" y="6519446"/>
            <a:ext cx="3837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РК от 19 декабря 2020 года № 384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54862" y="6492875"/>
            <a:ext cx="430326" cy="365125"/>
          </a:xfrm>
        </p:spPr>
        <p:txBody>
          <a:bodyPr/>
          <a:lstStyle/>
          <a:p>
            <a:fld id="{6F04ECA1-771A-4115-82EC-BBBD6F51FA13}" type="slidenum">
              <a:rPr lang="ru-RU" smtClean="0">
                <a:solidFill>
                  <a:schemeClr val="bg1"/>
                </a:solidFill>
              </a:rPr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8675E71-E2D1-4690-824E-6EEF8C15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04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0416" y="3068960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788643" y="1464361"/>
            <a:ext cx="10734074" cy="436867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34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УЖЕСТОЧЕНИЕ НАКАЗАНИЯ ЗА КОРРУПЦИЮ ПОСРЕДНИКОВ ВО ВЗЯТОЧНИЧЕСТВЕ</a:t>
            </a:r>
          </a:p>
        </p:txBody>
      </p:sp>
      <p:sp>
        <p:nvSpPr>
          <p:cNvPr id="9" name="Нашивка 7"/>
          <p:cNvSpPr/>
          <p:nvPr/>
        </p:nvSpPr>
        <p:spPr>
          <a:xfrm>
            <a:off x="5189069" y="3634005"/>
            <a:ext cx="795463" cy="2478707"/>
          </a:xfrm>
          <a:prstGeom prst="chevron">
            <a:avLst>
              <a:gd name="adj" fmla="val 669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998614"/>
            <a:ext cx="12192000" cy="879480"/>
          </a:xfrm>
          <a:prstGeom prst="roundRect">
            <a:avLst/>
          </a:prstGeom>
          <a:solidFill>
            <a:srgbClr val="E6EDF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2060"/>
                </a:solidFill>
              </a:rPr>
              <a:t>Посредничество во взяточничестве, то есть способствование взяткополучателю и взяткодателю в достижении или реализации соглашения между ними о получении и даче взятки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54667" y="3004452"/>
            <a:ext cx="5788923" cy="923330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наказывается штрафом в размере </a:t>
            </a:r>
            <a:r>
              <a:rPr lang="ru-RU" dirty="0">
                <a:solidFill>
                  <a:srgbClr val="FF0000"/>
                </a:solidFill>
              </a:rPr>
              <a:t>от десятикратной до двадцатикратной </a:t>
            </a:r>
            <a:r>
              <a:rPr lang="ru-RU" dirty="0">
                <a:solidFill>
                  <a:schemeClr val="bg1"/>
                </a:solidFill>
              </a:rPr>
              <a:t>суммы взятки либо лишением свободы на срок </a:t>
            </a:r>
            <a:r>
              <a:rPr lang="ru-RU" dirty="0">
                <a:solidFill>
                  <a:srgbClr val="FF0000"/>
                </a:solidFill>
              </a:rPr>
              <a:t>до трех лет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93227" y="5570910"/>
            <a:ext cx="5788922" cy="923330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наказывается штрафом в размере </a:t>
            </a:r>
            <a:r>
              <a:rPr lang="ru-RU" dirty="0">
                <a:solidFill>
                  <a:srgbClr val="FF0000"/>
                </a:solidFill>
              </a:rPr>
              <a:t>от двадцатикратной до тридцатикратной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суммы взятки либо лишением свободы на срок </a:t>
            </a:r>
            <a:r>
              <a:rPr lang="ru-RU" dirty="0">
                <a:solidFill>
                  <a:srgbClr val="FF0000"/>
                </a:solidFill>
              </a:rPr>
              <a:t>до шести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54668" y="4273195"/>
            <a:ext cx="578892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То же деяние, совершенное неоднократно либо преступной группой или лицом с использованием своего служебного положения, –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1361" y="2975480"/>
            <a:ext cx="4894798" cy="1200329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наказывается штрафом в размере </a:t>
            </a:r>
            <a:r>
              <a:rPr lang="ru-RU" dirty="0">
                <a:solidFill>
                  <a:srgbClr val="FFFF00"/>
                </a:solidFill>
              </a:rPr>
              <a:t>от пятикратной до десятикратной</a:t>
            </a:r>
            <a:r>
              <a:rPr lang="ru-RU" dirty="0">
                <a:solidFill>
                  <a:schemeClr val="bg1"/>
                </a:solidFill>
              </a:rPr>
              <a:t> суммы взятки либо лишением свободы на срок </a:t>
            </a:r>
          </a:p>
          <a:p>
            <a:r>
              <a:rPr lang="ru-RU" dirty="0">
                <a:solidFill>
                  <a:srgbClr val="FFFF00"/>
                </a:solidFill>
              </a:rPr>
              <a:t>до двух лет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1360" y="5570910"/>
            <a:ext cx="4894799" cy="1200329"/>
          </a:xfrm>
          <a:prstGeom prst="rect">
            <a:avLst/>
          </a:prstGeom>
          <a:noFill/>
          <a:ln w="28575">
            <a:solidFill>
              <a:schemeClr val="bg1">
                <a:alpha val="8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наказывается штрафом в размере </a:t>
            </a:r>
            <a:r>
              <a:rPr lang="ru-RU" dirty="0">
                <a:solidFill>
                  <a:srgbClr val="FFFF00"/>
                </a:solidFill>
              </a:rPr>
              <a:t>от десятикратной до двадцатикратной суммы взятки либо лишением свободы на срок до шести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1360" y="4273195"/>
            <a:ext cx="489479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То же деяние, совершенное неоднократно либо преступной группой или лицом с использованием своего служебного положения, –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85777" y="6546017"/>
            <a:ext cx="3803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РК от 19 декабря 2020 года № 384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97913" y="6519446"/>
            <a:ext cx="394087" cy="365125"/>
          </a:xfrm>
        </p:spPr>
        <p:txBody>
          <a:bodyPr/>
          <a:lstStyle/>
          <a:p>
            <a:fld id="{6F04ECA1-771A-4115-82EC-BBBD6F51FA13}" type="slidenum">
              <a:rPr lang="ru-RU" smtClean="0">
                <a:solidFill>
                  <a:schemeClr val="bg1"/>
                </a:solidFill>
              </a:rPr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F3F21BC7-9855-476E-9A9F-3273729A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9236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54046" y="331066"/>
            <a:ext cx="9668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В СФЕРЕ БОРЬБЫ С КОРРУПЦИЕЙ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862" y="887291"/>
            <a:ext cx="1198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65118" y="6484461"/>
            <a:ext cx="4487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Президента РК от 01.09.2020г.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9576" y="1902477"/>
            <a:ext cx="924271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ДОЛЖНОСТИ ГОСУДАРСТВЕННОГО СЛУЖАЩЕГО ИЛИ РУКОВОДИТЕЛЯ КВАЗИГОСУДАРСТВЕННОГО УЧРЕЖДЕНИЯ В СЛУЧАЕ УСТАНОВЛЕНИЯ ДВОЙНОГО ГРАЖДАНСТВА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97913" y="6488668"/>
            <a:ext cx="394087" cy="365125"/>
          </a:xfrm>
        </p:spPr>
        <p:txBody>
          <a:bodyPr/>
          <a:lstStyle/>
          <a:p>
            <a:r>
              <a:rPr lang="kk-KZ" dirty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Рисунок 1"/>
          <p:cNvPicPr>
            <a:picLocks noChangeAspect="1"/>
          </p:cNvPicPr>
          <p:nvPr/>
        </p:nvPicPr>
        <p:blipFill>
          <a:blip r:embed="rId3" cstate="print"/>
          <a:srcRect b="24411"/>
          <a:stretch>
            <a:fillRect/>
          </a:stretch>
        </p:blipFill>
        <p:spPr bwMode="auto">
          <a:xfrm>
            <a:off x="479376" y="116632"/>
            <a:ext cx="1123324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Заголовок 3"/>
          <p:cNvSpPr>
            <a:spLocks noGrp="1"/>
          </p:cNvSpPr>
          <p:nvPr>
            <p:ph type="title"/>
          </p:nvPr>
        </p:nvSpPr>
        <p:spPr>
          <a:xfrm>
            <a:off x="0" y="1588"/>
            <a:ext cx="12192000" cy="14779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Антикоррупционная стратегия </a:t>
            </a:r>
            <a:br>
              <a:rPr lang="ru-RU" altLang="ru-RU" sz="4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Казахстана на 2015-2025 годы</a:t>
            </a:r>
          </a:p>
        </p:txBody>
      </p:sp>
      <p:sp>
        <p:nvSpPr>
          <p:cNvPr id="107524" name="TextBox 27"/>
          <p:cNvSpPr txBox="1">
            <a:spLocks noChangeArrowheads="1"/>
          </p:cNvSpPr>
          <p:nvPr/>
        </p:nvSpPr>
        <p:spPr bwMode="auto">
          <a:xfrm>
            <a:off x="1743076" y="1635126"/>
            <a:ext cx="2049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Цели</a:t>
            </a:r>
          </a:p>
        </p:txBody>
      </p:sp>
      <p:sp>
        <p:nvSpPr>
          <p:cNvPr id="107525" name="Прямоугольник 5"/>
          <p:cNvSpPr>
            <a:spLocks noChangeArrowheads="1"/>
          </p:cNvSpPr>
          <p:nvPr/>
        </p:nvSpPr>
        <p:spPr bwMode="auto">
          <a:xfrm>
            <a:off x="1487488" y="4676775"/>
            <a:ext cx="2520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сокращение </a:t>
            </a:r>
            <a:endParaRPr lang="en-US" altLang="ru-RU" b="1" dirty="0">
              <a:solidFill>
                <a:srgbClr val="000000"/>
              </a:solidFill>
              <a:latin typeface="Arial Narrow" pitchFamily="34" charset="0"/>
              <a:ea typeface="Consolas" pitchFamily="49" charset="0"/>
              <a:cs typeface="Helvetica" pitchFamily="34" charset="0"/>
            </a:endParaRP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масштабов </a:t>
            </a:r>
            <a:endParaRPr lang="en-US" altLang="ru-RU" b="1" dirty="0">
              <a:solidFill>
                <a:srgbClr val="000000"/>
              </a:solidFill>
              <a:latin typeface="Arial Narrow" pitchFamily="34" charset="0"/>
              <a:ea typeface="Consolas" pitchFamily="49" charset="0"/>
              <a:cs typeface="Helvetica" pitchFamily="34" charset="0"/>
            </a:endParaRP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коррупции</a:t>
            </a:r>
            <a:endParaRPr lang="en-US" altLang="ru-RU" b="1" dirty="0">
              <a:solidFill>
                <a:srgbClr val="000000"/>
              </a:solidFill>
              <a:latin typeface="Arial Narrow" pitchFamily="34" charset="0"/>
              <a:ea typeface="Consolas" pitchFamily="49" charset="0"/>
              <a:cs typeface="Helvetica" pitchFamily="34" charset="0"/>
            </a:endParaRPr>
          </a:p>
          <a:p>
            <a:pPr algn="ctr">
              <a:buFont typeface="Wingdings" pitchFamily="2" charset="2"/>
              <a:buChar char="§"/>
            </a:pPr>
            <a:endParaRPr lang="ru-RU" altLang="ru-RU" b="1" dirty="0">
              <a:solidFill>
                <a:srgbClr val="000000"/>
              </a:solidFill>
              <a:latin typeface="Arial Narrow" pitchFamily="34" charset="0"/>
              <a:ea typeface="Consolas" pitchFamily="49" charset="0"/>
              <a:cs typeface="Helvetica" pitchFamily="34" charset="0"/>
            </a:endParaRPr>
          </a:p>
        </p:txBody>
      </p:sp>
      <p:sp>
        <p:nvSpPr>
          <p:cNvPr id="107526" name="Прямоугольник 6"/>
          <p:cNvSpPr>
            <a:spLocks noChangeArrowheads="1"/>
          </p:cNvSpPr>
          <p:nvPr/>
        </p:nvSpPr>
        <p:spPr bwMode="auto">
          <a:xfrm>
            <a:off x="4943872" y="4670425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прозрачность </a:t>
            </a:r>
            <a:endParaRPr lang="en-US" altLang="ru-RU" b="1" dirty="0">
              <a:solidFill>
                <a:srgbClr val="000000"/>
              </a:solidFill>
              <a:latin typeface="Arial Narrow" pitchFamily="34" charset="0"/>
              <a:ea typeface="Consolas" pitchFamily="49" charset="0"/>
              <a:cs typeface="Helvetica" pitchFamily="34" charset="0"/>
            </a:endParaRP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деятельности</a:t>
            </a:r>
            <a:endParaRPr lang="en-US" altLang="ru-RU" b="1" dirty="0">
              <a:solidFill>
                <a:srgbClr val="000000"/>
              </a:solidFill>
              <a:latin typeface="Arial Narrow" pitchFamily="34" charset="0"/>
              <a:ea typeface="Consolas" pitchFamily="49" charset="0"/>
              <a:cs typeface="Helvetica" pitchFamily="34" charset="0"/>
            </a:endParaRP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госорганов</a:t>
            </a:r>
            <a:endParaRPr lang="en-US" altLang="ru-RU" b="1" dirty="0">
              <a:solidFill>
                <a:srgbClr val="000000"/>
              </a:solidFill>
              <a:latin typeface="Arial Narrow" pitchFamily="34" charset="0"/>
              <a:ea typeface="Consolas" pitchFamily="49" charset="0"/>
              <a:cs typeface="Helvetica" pitchFamily="34" charset="0"/>
            </a:endParaRPr>
          </a:p>
        </p:txBody>
      </p:sp>
      <p:sp>
        <p:nvSpPr>
          <p:cNvPr id="107527" name="Прямоугольник 7"/>
          <p:cNvSpPr>
            <a:spLocks noChangeArrowheads="1"/>
          </p:cNvSpPr>
          <p:nvPr/>
        </p:nvSpPr>
        <p:spPr bwMode="auto">
          <a:xfrm>
            <a:off x="8400256" y="4581128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открытость </a:t>
            </a:r>
            <a:endParaRPr lang="en-US" altLang="ru-RU" b="1" dirty="0">
              <a:solidFill>
                <a:srgbClr val="000000"/>
              </a:solidFill>
              <a:latin typeface="Arial Narrow" pitchFamily="34" charset="0"/>
              <a:ea typeface="Consolas" pitchFamily="49" charset="0"/>
              <a:cs typeface="Helvetica" pitchFamily="34" charset="0"/>
            </a:endParaRP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квазигосударственного </a:t>
            </a:r>
            <a:endParaRPr lang="en-US" altLang="ru-RU" b="1" dirty="0">
              <a:solidFill>
                <a:srgbClr val="000000"/>
              </a:solidFill>
              <a:latin typeface="Arial Narrow" pitchFamily="34" charset="0"/>
              <a:ea typeface="Consolas" pitchFamily="49" charset="0"/>
              <a:cs typeface="Helvetica" pitchFamily="34" charset="0"/>
            </a:endParaRP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и частного секторов</a:t>
            </a:r>
            <a:r>
              <a:rPr lang="ru-RU" altLang="ru-RU" dirty="0">
                <a:solidFill>
                  <a:srgbClr val="000000"/>
                </a:solidFill>
                <a:latin typeface="Arial Narrow" pitchFamily="34" charset="0"/>
                <a:ea typeface="Consolas" pitchFamily="49" charset="0"/>
                <a:cs typeface="Helvetica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908720"/>
            <a:ext cx="3929063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-29842" y="0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ОТВЕТСТВЕННОСТЬ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ЗА КОРРУПЦИОННЫЕ ПРАВОНАРУШЕНИЯ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Рисунок 5" descr="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140968"/>
            <a:ext cx="3286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6" descr="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212976"/>
            <a:ext cx="20716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8041605" y="2709044"/>
            <a:ext cx="2088232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31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2) </a:t>
            </a:r>
            <a:r>
              <a:rPr lang="ru-RU" altLang="ru-RU" sz="1800" u="sng" dirty="0">
                <a:solidFill>
                  <a:srgbClr val="000000"/>
                </a:solidFill>
                <a:latin typeface="Arial" panose="020B0604020202020204" pitchFamily="34" charset="0"/>
              </a:rPr>
              <a:t>Уголовная</a:t>
            </a: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Прямоугольник 2"/>
          <p:cNvSpPr>
            <a:spLocks noChangeArrowheads="1"/>
          </p:cNvSpPr>
          <p:nvPr/>
        </p:nvSpPr>
        <p:spPr bwMode="auto">
          <a:xfrm>
            <a:off x="1252737" y="2625032"/>
            <a:ext cx="2498725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1) Административная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015880" y="3212976"/>
            <a:ext cx="208823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31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</a:p>
          <a:p>
            <a:pPr marL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0000"/>
                </a:solidFill>
                <a:latin typeface="Arial" panose="020B0604020202020204" pitchFamily="34" charset="0"/>
              </a:rPr>
              <a:t>МРП</a:t>
            </a:r>
          </a:p>
        </p:txBody>
      </p:sp>
      <p:sp>
        <p:nvSpPr>
          <p:cNvPr id="2" name="Фигура, имеющая форму буквы L 1"/>
          <p:cNvSpPr/>
          <p:nvPr/>
        </p:nvSpPr>
        <p:spPr>
          <a:xfrm rot="2710537">
            <a:off x="4328931" y="3677235"/>
            <a:ext cx="509801" cy="508554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3210518">
            <a:off x="7280024" y="3677470"/>
            <a:ext cx="509801" cy="508554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4655840" y="4797152"/>
            <a:ext cx="288032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31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</a:rPr>
              <a:t>5834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тг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(на 2021 год) </a:t>
            </a:r>
          </a:p>
        </p:txBody>
      </p:sp>
    </p:spTree>
    <p:extLst>
      <p:ext uri="{BB962C8B-B14F-4D97-AF65-F5344CB8AC3E}">
        <p14:creationId xmlns:p14="http://schemas.microsoft.com/office/powerpoint/2010/main" val="892911520"/>
      </p:ext>
    </p:extLst>
  </p:cSld>
  <p:clrMapOvr>
    <a:masterClrMapping/>
  </p:clrMapOvr>
  <p:transition advTm="15275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674813" y="1450976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за дачу </a:t>
            </a:r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незаконного материального вознаграждения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лицу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, уполномоченному на выполнение государственных функций</a:t>
            </a:r>
            <a:endParaRPr lang="kk-KZ" altLang="ru-RU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k-KZ" altLang="ru-RU" sz="20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000" dirty="0">
                <a:latin typeface="Arial" panose="020B0604020202020204" pitchFamily="34" charset="0"/>
              </a:rPr>
              <a:t>- </a:t>
            </a:r>
            <a:r>
              <a:rPr lang="ru-RU" altLang="ru-RU" sz="2000" dirty="0">
                <a:latin typeface="Arial" panose="020B0604020202020204" pitchFamily="34" charset="0"/>
              </a:rPr>
              <a:t>штраф в размере </a:t>
            </a:r>
            <a:r>
              <a:rPr lang="ru-RU" altLang="ru-RU" sz="2000" u="sng" dirty="0">
                <a:latin typeface="Arial" panose="020B0604020202020204" pitchFamily="34" charset="0"/>
              </a:rPr>
              <a:t>200 МРП</a:t>
            </a:r>
            <a:r>
              <a:rPr lang="ru-RU" altLang="ru-RU" sz="2000" dirty="0">
                <a:latin typeface="Arial" panose="020B0604020202020204" pitchFamily="34" charset="0"/>
              </a:rPr>
              <a:t> (</a:t>
            </a:r>
            <a:r>
              <a:rPr lang="ru-RU" altLang="ru-RU" sz="2000" b="1" dirty="0">
                <a:latin typeface="Arial" panose="020B0604020202020204" pitchFamily="34" charset="0"/>
              </a:rPr>
              <a:t>583 400 </a:t>
            </a:r>
            <a:r>
              <a:rPr lang="ru-RU" altLang="ru-RU" sz="2000" b="1" dirty="0" err="1">
                <a:latin typeface="Arial" panose="020B0604020202020204" pitchFamily="34" charset="0"/>
              </a:rPr>
              <a:t>тг</a:t>
            </a:r>
            <a:r>
              <a:rPr lang="ru-RU" altLang="ru-RU" sz="2000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1143000" y="0"/>
            <a:ext cx="9906000" cy="3698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АДМИНИСТРАТИВНАЯ ОТВЕТСТВЕННОСТЬ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646238" y="4506914"/>
            <a:ext cx="9144000" cy="132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за получение </a:t>
            </a:r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незаконного материального вознаграждения лицом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, уполномоченным на выполнение государственных функций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– штраф в размере </a:t>
            </a:r>
            <a:r>
              <a:rPr lang="ru-RU" altLang="ru-RU" sz="2000" u="sng" dirty="0">
                <a:latin typeface="Arial" panose="020B0604020202020204" pitchFamily="34" charset="0"/>
              </a:rPr>
              <a:t>600 МРП</a:t>
            </a:r>
            <a:r>
              <a:rPr lang="ru-RU" altLang="ru-RU" sz="2000" dirty="0">
                <a:latin typeface="Arial" panose="020B0604020202020204" pitchFamily="34" charset="0"/>
              </a:rPr>
              <a:t> (</a:t>
            </a:r>
            <a:r>
              <a:rPr lang="ru-RU" altLang="ru-RU" sz="2000" b="1" dirty="0">
                <a:latin typeface="Arial" panose="020B0604020202020204" pitchFamily="34" charset="0"/>
              </a:rPr>
              <a:t>1 750 200 </a:t>
            </a:r>
            <a:r>
              <a:rPr lang="ru-RU" altLang="ru-RU" sz="2000" b="1" dirty="0" err="1">
                <a:latin typeface="Arial" panose="020B0604020202020204" pitchFamily="34" charset="0"/>
              </a:rPr>
              <a:t>тг</a:t>
            </a:r>
            <a:r>
              <a:rPr lang="ru-RU" altLang="ru-RU" sz="2000" b="1" dirty="0">
                <a:latin typeface="Arial" panose="020B0604020202020204" pitchFamily="34" charset="0"/>
              </a:rPr>
              <a:t>.</a:t>
            </a:r>
            <a:r>
              <a:rPr lang="ru-RU" altLang="ru-RU" sz="2000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1143000" y="658814"/>
            <a:ext cx="99060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Статья 676. Предоставление незаконного материального вознаграждения физическими лицами</a:t>
            </a:r>
          </a:p>
        </p:txBody>
      </p:sp>
      <p:sp>
        <p:nvSpPr>
          <p:cNvPr id="27655" name="Прямоугольник 3"/>
          <p:cNvSpPr>
            <a:spLocks noChangeArrowheads="1"/>
          </p:cNvSpPr>
          <p:nvPr/>
        </p:nvSpPr>
        <p:spPr bwMode="auto">
          <a:xfrm>
            <a:off x="1143000" y="3359150"/>
            <a:ext cx="99060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Статья 677. Получение незаконного материального вознаграждения лицом, уполномоченным на выполнение государственных функций, либо приравненным к нему лицом</a:t>
            </a:r>
          </a:p>
        </p:txBody>
      </p:sp>
    </p:spTree>
    <p:extLst>
      <p:ext uri="{BB962C8B-B14F-4D97-AF65-F5344CB8AC3E}">
        <p14:creationId xmlns:p14="http://schemas.microsoft.com/office/powerpoint/2010/main" val="3314842362"/>
      </p:ext>
    </p:extLst>
  </p:cSld>
  <p:clrMapOvr>
    <a:masterClrMapping/>
  </p:clrMapOvr>
  <p:transition advTm="88623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143000" y="4751389"/>
            <a:ext cx="9906000" cy="175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u="sng" dirty="0">
                <a:solidFill>
                  <a:srgbClr val="FF0000"/>
                </a:solidFill>
                <a:latin typeface="Arial" panose="020B0604020202020204" pitchFamily="34" charset="0"/>
              </a:rPr>
              <a:t>Принятие руководителем государственных</a:t>
            </a:r>
            <a:r>
              <a:rPr lang="ru-RU" altLang="ru-RU" sz="1800" dirty="0">
                <a:latin typeface="Arial" panose="020B0604020202020204" pitchFamily="34" charset="0"/>
              </a:rPr>
              <a:t> органов, </a:t>
            </a:r>
            <a:r>
              <a:rPr lang="ru-RU" altLang="ru-RU" sz="1800" u="sng" dirty="0">
                <a:solidFill>
                  <a:srgbClr val="FF0000"/>
                </a:solidFill>
                <a:latin typeface="Arial" panose="020B0604020202020204" pitchFamily="34" charset="0"/>
              </a:rPr>
              <a:t>учреждений</a:t>
            </a:r>
            <a:r>
              <a:rPr lang="ru-RU" altLang="ru-RU" sz="1800" dirty="0">
                <a:latin typeface="Arial" panose="020B0604020202020204" pitchFamily="34" charset="0"/>
              </a:rPr>
              <a:t> и предприятий либо руководителем национальных компаний, национальных управляющих холдингов, национальных холдингов, национальных институтов развития, а также их дочерних организаций </a:t>
            </a:r>
            <a:r>
              <a:rPr lang="ru-RU" altLang="ru-RU" sz="1800" u="sng" dirty="0">
                <a:solidFill>
                  <a:srgbClr val="FF0000"/>
                </a:solidFill>
                <a:latin typeface="Arial" panose="020B0604020202020204" pitchFamily="34" charset="0"/>
              </a:rPr>
              <a:t>на работу лиц, ранее совершивших коррупционное преступление</a:t>
            </a:r>
            <a:r>
              <a:rPr lang="ru-RU" altLang="ru-RU" sz="1800" dirty="0">
                <a:latin typeface="Arial" panose="020B0604020202020204" pitchFamily="34" charset="0"/>
              </a:rPr>
              <a:t>, –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     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- влечет штраф в размере 100 МРП.</a:t>
            </a: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143000" y="0"/>
            <a:ext cx="9906000" cy="3698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АДМИНИСТРАТИВНАЯ ОТВЕТСТВЕННОСТЬ</a:t>
            </a:r>
          </a:p>
        </p:txBody>
      </p:sp>
      <p:sp>
        <p:nvSpPr>
          <p:cNvPr id="29701" name="Прямоугольник 2"/>
          <p:cNvSpPr>
            <a:spLocks noChangeArrowheads="1"/>
          </p:cNvSpPr>
          <p:nvPr/>
        </p:nvSpPr>
        <p:spPr bwMode="auto">
          <a:xfrm>
            <a:off x="1143000" y="1366839"/>
            <a:ext cx="9906000" cy="230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Непринятие в пределах своих полномочий мер по устранению нарушений законодательства Республики Казахстан о противодействии коррупции либо в отношении подчиненных им лиц, виновных в совершении коррупционных правонарушений, либо принятие указанных мер с нарушением законодательства Республики Казахстан о противодействии коррупции, либо непредставление соответствующей информации в органы государственных доходов по месту жительства виновных лиц –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      влечет штраф в размере 100 МРП.</a:t>
            </a:r>
          </a:p>
        </p:txBody>
      </p:sp>
      <p:sp>
        <p:nvSpPr>
          <p:cNvPr id="29702" name="Прямоугольник 3"/>
          <p:cNvSpPr>
            <a:spLocks noChangeArrowheads="1"/>
          </p:cNvSpPr>
          <p:nvPr/>
        </p:nvSpPr>
        <p:spPr bwMode="auto">
          <a:xfrm>
            <a:off x="1143000" y="565151"/>
            <a:ext cx="9906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Статья 680. Непринятие руководителями государственных органов мер по противодействию коррупции</a:t>
            </a:r>
          </a:p>
        </p:txBody>
      </p:sp>
      <p:sp>
        <p:nvSpPr>
          <p:cNvPr id="29703" name="Прямоугольник 4"/>
          <p:cNvSpPr>
            <a:spLocks noChangeArrowheads="1"/>
          </p:cNvSpPr>
          <p:nvPr/>
        </p:nvSpPr>
        <p:spPr bwMode="auto">
          <a:xfrm>
            <a:off x="1143000" y="3976688"/>
            <a:ext cx="9906000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Статья 681. Принятие на работу лиц, ранее совершивших коррупционное преступление</a:t>
            </a:r>
          </a:p>
        </p:txBody>
      </p:sp>
    </p:spTree>
    <p:extLst>
      <p:ext uri="{BB962C8B-B14F-4D97-AF65-F5344CB8AC3E}">
        <p14:creationId xmlns:p14="http://schemas.microsoft.com/office/powerpoint/2010/main" val="398284475"/>
      </p:ext>
    </p:extLst>
  </p:cSld>
  <p:clrMapOvr>
    <a:masterClrMapping/>
  </p:clrMapOvr>
  <p:transition advTm="5161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127448" y="1196752"/>
            <a:ext cx="9906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Статья 361. Злоупотребление должностными полномочиями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  1. </a:t>
            </a:r>
            <a:r>
              <a:rPr lang="ru-RU" altLang="ru-RU" sz="2000" u="sng" dirty="0">
                <a:latin typeface="Arial" panose="020B0604020202020204" pitchFamily="34" charset="0"/>
              </a:rPr>
              <a:t>Использование лицом</a:t>
            </a:r>
            <a:r>
              <a:rPr lang="ru-RU" altLang="ru-RU" sz="2000" dirty="0">
                <a:latin typeface="Arial" panose="020B0604020202020204" pitchFamily="34" charset="0"/>
              </a:rPr>
              <a:t>, уполномоченным на выполнение государственных функций, либо </a:t>
            </a:r>
            <a:r>
              <a:rPr lang="ru-RU" altLang="ru-RU" sz="2000" u="sng" dirty="0">
                <a:latin typeface="Arial" panose="020B0604020202020204" pitchFamily="34" charset="0"/>
              </a:rPr>
              <a:t>приравненным</a:t>
            </a:r>
            <a:r>
              <a:rPr lang="ru-RU" altLang="ru-RU" sz="2000" dirty="0">
                <a:latin typeface="Arial" panose="020B0604020202020204" pitchFamily="34" charset="0"/>
              </a:rPr>
              <a:t> к нему лицом своих служебных полномочий вопреки интересам службы в целях извлечения выгод и преимуществ для себя или других лиц или организаций либо нанесения вреда другим лицам или организациям, если это повлекло причинение существенного вреда правам и законным интересам граждан или организаций либо охраняемым законом интересам общества или государства,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     – наказывается штрафом в размере </a:t>
            </a:r>
            <a:r>
              <a:rPr lang="ru-RU" altLang="ru-RU" sz="2000" u="sng" dirty="0">
                <a:latin typeface="Arial" panose="020B0604020202020204" pitchFamily="34" charset="0"/>
              </a:rPr>
              <a:t>до 2000 МРП </a:t>
            </a:r>
            <a:r>
              <a:rPr lang="ru-RU" altLang="ru-RU" sz="2000" dirty="0">
                <a:latin typeface="Arial" panose="020B0604020202020204" pitchFamily="34" charset="0"/>
              </a:rPr>
              <a:t>либо исправительными работами в том же размере, либо ограничением свободы </a:t>
            </a:r>
            <a:r>
              <a:rPr lang="ru-RU" altLang="ru-RU" sz="2000" u="sng" dirty="0">
                <a:latin typeface="Arial" panose="020B0604020202020204" pitchFamily="34" charset="0"/>
              </a:rPr>
              <a:t>на срок до 2 лет</a:t>
            </a:r>
            <a:r>
              <a:rPr lang="ru-RU" altLang="ru-RU" sz="2000" dirty="0">
                <a:latin typeface="Arial" panose="020B0604020202020204" pitchFamily="34" charset="0"/>
              </a:rPr>
              <a:t>, либо лишением свободы на тот же срок, с конфискацией имущества, с пожизненным лишением права занимать определенные должности или заниматься определенной деятельностью.</a:t>
            </a: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1143000" y="1"/>
            <a:ext cx="9906000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+mj-lt"/>
              </a:rPr>
              <a:t>КОРРУПЦИОННЫЕ И ИНЫЕ УГОЛОВНЫЕ ПРАВОНАРУШЕНИЯ ПРОТИВ ИНТЕРЕСОВ ГОСУДАРСТВЕННОЙ СЛУЖБЫ И ГОСУДАРСТВЕННОГО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672919311"/>
      </p:ext>
    </p:extLst>
  </p:cSld>
  <p:clrMapOvr>
    <a:masterClrMapping/>
  </p:clrMapOvr>
  <p:transition advTm="42745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943536" y="742950"/>
            <a:ext cx="4304928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     ПОЛУЧЕНИЕ ВЗЯТКИ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Статья 366  УК РК</a:t>
            </a: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3795" name="Рисунок 7" descr="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85900"/>
            <a:ext cx="3786188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6" descr="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857626"/>
            <a:ext cx="46926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5164730" y="2606845"/>
            <a:ext cx="554461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Штраф  в размере </a:t>
            </a:r>
          </a:p>
          <a:p>
            <a:pPr marL="0" lvl="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пятидесятикратной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(восьмидесятикратной)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суммы взятки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33798" name="Прямоугольник 8"/>
          <p:cNvSpPr>
            <a:spLocks noChangeArrowheads="1"/>
          </p:cNvSpPr>
          <p:nvPr/>
        </p:nvSpPr>
        <p:spPr bwMode="auto">
          <a:xfrm>
            <a:off x="2543267" y="5056694"/>
            <a:ext cx="318443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либо лишение свободы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на срок </a:t>
            </a:r>
            <a:r>
              <a:rPr lang="ru-RU" altLang="ru-RU" sz="2000" u="sng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до 5 лет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(до 15 лет)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143000" y="1"/>
            <a:ext cx="9906000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+mj-lt"/>
              </a:rPr>
              <a:t>КОРРУПЦИОННЫЕ И ИНЫЕ УГОЛОВНЫЕ ПРАВОНАРУШЕНИЯ ПРОТИВ ИНТЕРЕСОВ ГОСУДАРСТВЕННОЙ СЛУЖБЫ И ГОСУДАРСТВЕННОГО УПРАВЛЕНИЯ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949486" y="6459023"/>
            <a:ext cx="5540069" cy="36933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cs typeface="Calibri" panose="020F0502020204030204" pitchFamily="34" charset="0"/>
              </a:rPr>
              <a:t>За получение взятки осуждено в 2020 г. - 334 лица</a:t>
            </a:r>
          </a:p>
        </p:txBody>
      </p:sp>
    </p:spTree>
    <p:extLst>
      <p:ext uri="{BB962C8B-B14F-4D97-AF65-F5344CB8AC3E}">
        <p14:creationId xmlns:p14="http://schemas.microsoft.com/office/powerpoint/2010/main" val="121657534"/>
      </p:ext>
    </p:extLst>
  </p:cSld>
  <p:clrMapOvr>
    <a:masterClrMapping/>
  </p:clrMapOvr>
  <p:transition advTm="45343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3431704" y="757239"/>
            <a:ext cx="4464497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ДАЧА ВЗЯТКИ  (</a:t>
            </a: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Статья 367  УК РК)  </a:t>
            </a: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5245596" y="4407370"/>
            <a:ext cx="4018756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либо </a:t>
            </a:r>
            <a:r>
              <a:rPr lang="ru-RU" altLang="ru-RU" sz="2000" u="sng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лишение свободы на срок до 5 (15) лет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pic>
        <p:nvPicPr>
          <p:cNvPr id="35844" name="Рисунок 2" descr="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244148"/>
            <a:ext cx="367506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3719736" y="1377959"/>
            <a:ext cx="3240360" cy="132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штраф в размере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от 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двадцатикратной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до шестидесятикратной суммы взятки 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pic>
        <p:nvPicPr>
          <p:cNvPr id="35846" name="Рисунок 3" descr="3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835745"/>
            <a:ext cx="37988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143000" y="1"/>
            <a:ext cx="9906000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+mj-lt"/>
              </a:rPr>
              <a:t>КОРРУПЦИОННЫЕ И ИНЫЕ УГОЛОВНЫЕ ПРАВОНАРУШЕНИЯ ПРОТИВ ИНТЕРЕСОВ ГОСУДАРСТВЕННОЙ СЛУЖБЫ И ГОСУДАРСТВЕННОГО УПРАВЛЕНИЯ</a:t>
            </a:r>
          </a:p>
        </p:txBody>
      </p:sp>
      <p:sp>
        <p:nvSpPr>
          <p:cNvPr id="35848" name="Прямоугольник 1"/>
          <p:cNvSpPr>
            <a:spLocks noChangeArrowheads="1"/>
          </p:cNvSpPr>
          <p:nvPr/>
        </p:nvSpPr>
        <p:spPr bwMode="auto">
          <a:xfrm>
            <a:off x="1055440" y="6021288"/>
            <a:ext cx="10353600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cs typeface="Calibri" panose="020F0502020204030204" pitchFamily="34" charset="0"/>
              </a:rPr>
              <a:t>За совершение дачи взятки осуждено в 2020 г. – 256 лиц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cs typeface="Calibri" panose="020F0502020204030204" pitchFamily="34" charset="0"/>
              </a:rPr>
              <a:t>За последние годы - 806 лиц (2017 г. – 165, 2018 г. – 198, 2019 г. – 187, 2020 г. - 256).  </a:t>
            </a:r>
          </a:p>
        </p:txBody>
      </p:sp>
    </p:spTree>
    <p:extLst>
      <p:ext uri="{BB962C8B-B14F-4D97-AF65-F5344CB8AC3E}">
        <p14:creationId xmlns:p14="http://schemas.microsoft.com/office/powerpoint/2010/main" val="3641623651"/>
      </p:ext>
    </p:extLst>
  </p:cSld>
  <p:clrMapOvr>
    <a:masterClrMapping/>
  </p:clrMapOvr>
  <p:transition advTm="65895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Users\SPO\Рабочий стол\Даулет ФОТО\0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484784"/>
            <a:ext cx="335756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3575720" y="764704"/>
            <a:ext cx="4895528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Посредничество во взяточничестве</a:t>
            </a: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Статья 368  УК РК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1559496" y="407707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штраф в размере от 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десятикратной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до тридцатикратной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 суммы взятки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либо </a:t>
            </a:r>
            <a:r>
              <a:rPr lang="ru-RU" altLang="ru-RU" sz="2000" u="sng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лишение свободы на срок до 3 (6) лет,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dirty="0"/>
              <a:t>с конфискацией имущества, с пожизненным лишением права занимать определенные должности или заниматься определенной деятельностью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43000" y="1"/>
            <a:ext cx="9906000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+mj-lt"/>
              </a:rPr>
              <a:t>КОРРУПЦИОННЫЕ И ИНЫЕ УГОЛОВНЫЕ ПРАВОНАРУШЕНИЯ ПРОТИВ ИНТЕРЕСОВ ГОСУДАРСТВЕННОЙ СЛУЖБЫ И ГОСУДАРСТВЕННОГО УПРАВЛЕНИЯ</a:t>
            </a:r>
          </a:p>
        </p:txBody>
      </p:sp>
      <p:sp>
        <p:nvSpPr>
          <p:cNvPr id="37894" name="Прямоугольник 1"/>
          <p:cNvSpPr>
            <a:spLocks noChangeArrowheads="1"/>
          </p:cNvSpPr>
          <p:nvPr/>
        </p:nvSpPr>
        <p:spPr bwMode="auto">
          <a:xfrm>
            <a:off x="1559496" y="6309320"/>
            <a:ext cx="9018282" cy="36933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cs typeface="Calibri" panose="020F0502020204030204" pitchFamily="34" charset="0"/>
              </a:rPr>
              <a:t>2020 г. за посредничество осуждено 26 лиц </a:t>
            </a:r>
          </a:p>
        </p:txBody>
      </p:sp>
    </p:spTree>
    <p:extLst>
      <p:ext uri="{BB962C8B-B14F-4D97-AF65-F5344CB8AC3E}">
        <p14:creationId xmlns:p14="http://schemas.microsoft.com/office/powerpoint/2010/main" val="255957502"/>
      </p:ext>
    </p:extLst>
  </p:cSld>
  <p:clrMapOvr>
    <a:masterClrMapping/>
  </p:clrMapOvr>
  <p:transition advTm="45691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1143000" y="850900"/>
            <a:ext cx="99060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СЛУЖЕБНЫЙ  ПОДЛОГ  </a:t>
            </a:r>
            <a:r>
              <a:rPr lang="ru-RU" altLang="ru-RU" sz="2000" b="1" dirty="0">
                <a:latin typeface="Arial" panose="020B0604020202020204" pitchFamily="34" charset="0"/>
              </a:rPr>
              <a:t>(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Статья 369  УК РК)   </a:t>
            </a:r>
          </a:p>
        </p:txBody>
      </p:sp>
      <p:pic>
        <p:nvPicPr>
          <p:cNvPr id="39939" name="Picture 4" descr="C:\Users\SPO\Music\Pictures\тенг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497263"/>
            <a:ext cx="3937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524001" y="5705475"/>
            <a:ext cx="4211959" cy="7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штраф в размере</a:t>
            </a:r>
            <a:endParaRPr lang="ru-RU" altLang="ru-RU" sz="2000" b="1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onsolas" panose="020B0609020204030204" pitchFamily="49" charset="0"/>
                <a:cs typeface="Consolas" panose="020B0609020204030204" pitchFamily="49" charset="0"/>
              </a:rPr>
              <a:t>до </a:t>
            </a:r>
            <a:r>
              <a:rPr lang="ru-RU" altLang="ru-RU" sz="2000" u="sng" dirty="0">
                <a:latin typeface="Arial" panose="020B0604020202020204" pitchFamily="34" charset="0"/>
              </a:rPr>
              <a:t>2000 МРП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500501">
            <a:off x="4706939" y="2249488"/>
            <a:ext cx="312737" cy="140335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9942" name="Picture 3" descr="C:\Users\SPO\Music\Pictures\реш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3571876"/>
            <a:ext cx="35718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Прямоугольник 4"/>
          <p:cNvSpPr>
            <a:spLocks noChangeArrowheads="1"/>
          </p:cNvSpPr>
          <p:nvPr/>
        </p:nvSpPr>
        <p:spPr bwMode="auto">
          <a:xfrm>
            <a:off x="6456040" y="5661248"/>
            <a:ext cx="392564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либо </a:t>
            </a:r>
            <a:r>
              <a:rPr lang="ru-RU" altLang="ru-RU" sz="2000" u="sng" dirty="0">
                <a:latin typeface="Arial" panose="020B0604020202020204" pitchFamily="34" charset="0"/>
              </a:rPr>
              <a:t>лишение свободы на срок до </a:t>
            </a:r>
            <a:r>
              <a:rPr lang="ru-RU" altLang="ru-RU" sz="2000" b="1" u="sng" dirty="0">
                <a:latin typeface="Arial" panose="020B0604020202020204" pitchFamily="34" charset="0"/>
              </a:rPr>
              <a:t>2 лет</a:t>
            </a:r>
            <a:r>
              <a:rPr lang="ru-RU" altLang="ru-RU" sz="2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 rot="19078455">
            <a:off x="7431089" y="2549526"/>
            <a:ext cx="331787" cy="114776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9945" name="Рисунок 3" descr="8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4" y="1304926"/>
            <a:ext cx="2232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143000" y="1"/>
            <a:ext cx="9906000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+mj-lt"/>
              </a:rPr>
              <a:t>КОРРУПЦИОННЫЕ И ИНЫЕ УГОЛОВНЫЕ ПРАВОНАРУШЕНИЯ ПРОТИВ ИНТЕРЕСОВ ГОСУДАРСТВЕННОЙ СЛУЖБЫ И ГОСУДАРСТВЕННОГО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535593651"/>
      </p:ext>
    </p:extLst>
  </p:cSld>
  <p:clrMapOvr>
    <a:masterClrMapping/>
  </p:clrMapOvr>
  <p:transition advTm="44222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1524000" y="736601"/>
            <a:ext cx="9144000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По всем коррупционным составам предусмотрены: 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pic>
        <p:nvPicPr>
          <p:cNvPr id="44035" name="Picture 4" descr="C:\Users\SPO\Рабочий стол\Даулет ФОТО\f43a385434cf18a4dada0f07d467d3b1-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571625"/>
            <a:ext cx="32146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3215680" y="5013176"/>
            <a:ext cx="330517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- конфискация имущества</a:t>
            </a:r>
          </a:p>
        </p:txBody>
      </p:sp>
      <p:sp>
        <p:nvSpPr>
          <p:cNvPr id="44037" name="Прямоугольник 5"/>
          <p:cNvSpPr>
            <a:spLocks noChangeArrowheads="1"/>
          </p:cNvSpPr>
          <p:nvPr/>
        </p:nvSpPr>
        <p:spPr bwMode="auto">
          <a:xfrm>
            <a:off x="5024438" y="1857375"/>
            <a:ext cx="5643562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dirty="0">
                <a:latin typeface="Arial" panose="020B0604020202020204" pitchFamily="34" charset="0"/>
              </a:rPr>
              <a:t> пожизненный запрет на право занимать определенные должности </a:t>
            </a:r>
            <a:r>
              <a:rPr lang="ru-RU" altLang="ru-RU" sz="2000" i="1" dirty="0">
                <a:latin typeface="Arial" panose="020B0604020202020204" pitchFamily="34" charset="0"/>
              </a:rPr>
              <a:t>или заниматься определенной деятельностью</a:t>
            </a:r>
            <a:r>
              <a:rPr lang="ru-RU" altLang="ru-RU" sz="2000" dirty="0">
                <a:latin typeface="Arial" panose="020B0604020202020204" pitchFamily="34" charset="0"/>
              </a:rPr>
              <a:t>; </a:t>
            </a:r>
          </a:p>
        </p:txBody>
      </p:sp>
      <p:pic>
        <p:nvPicPr>
          <p:cNvPr id="44038" name="Picture 4" descr="C:\Users\SPO\Рабочий стол\Даулет ФОТО\Konfiskaciya-imushestva1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573016"/>
            <a:ext cx="385921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04850"/>
      </p:ext>
    </p:extLst>
  </p:cSld>
  <p:clrMapOvr>
    <a:masterClrMapping/>
  </p:clrMapOvr>
  <p:transition advTm="20143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6822" y="3592812"/>
            <a:ext cx="9082087" cy="1836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4897" y="244773"/>
            <a:ext cx="2795587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27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СИСТЕМА ПООЩРЕНИЯ ГРАЖДАН</a:t>
            </a:r>
          </a:p>
          <a:p>
            <a:pPr algn="ctr" defTabSz="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сообщения о фактах коррупции </a:t>
            </a:r>
            <a:endParaRPr lang="ru-RU" sz="227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7675" y="3709101"/>
            <a:ext cx="2701367" cy="642612"/>
          </a:xfrm>
          <a:prstGeom prst="rect">
            <a:avLst/>
          </a:prstGeom>
          <a:solidFill>
            <a:srgbClr val="BF0000"/>
          </a:solidFill>
          <a:ln w="38100">
            <a:solidFill>
              <a:srgbClr val="BF0000"/>
            </a:solidFill>
          </a:ln>
        </p:spPr>
        <p:txBody>
          <a:bodyPr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88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взятки или ущерба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25497" y="5473998"/>
            <a:ext cx="2371725" cy="31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63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РК от 4.02.2020г. №32</a:t>
            </a:r>
            <a:endParaRPr lang="ru-RU" sz="1463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5142" y="4235661"/>
            <a:ext cx="3202889" cy="492443"/>
          </a:xfrm>
          <a:prstGeom prst="rect">
            <a:avLst/>
          </a:prstGeom>
          <a:solidFill>
            <a:schemeClr val="bg1"/>
          </a:solidFill>
          <a:ln w="38100">
            <a:solidFill>
              <a:srgbClr val="BF0000"/>
            </a:solidFill>
          </a:ln>
        </p:spPr>
        <p:txBody>
          <a:bodyPr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n>
                  <a:solidFill>
                    <a:srgbClr val="BF0000"/>
                  </a:solidFill>
                </a:ln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2,6 млн. тенге</a:t>
            </a:r>
            <a:endParaRPr lang="ru-RU" sz="1463" dirty="0">
              <a:ln>
                <a:solidFill>
                  <a:srgbClr val="BF0000"/>
                </a:solidFill>
              </a:ln>
              <a:solidFill>
                <a:srgbClr val="B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5142" y="4937739"/>
            <a:ext cx="3202889" cy="492443"/>
          </a:xfrm>
          <a:prstGeom prst="rect">
            <a:avLst/>
          </a:prstGeom>
          <a:solidFill>
            <a:schemeClr val="bg1"/>
          </a:solidFill>
          <a:ln w="38100">
            <a:solidFill>
              <a:srgbClr val="BF0000"/>
            </a:solidFill>
          </a:ln>
        </p:spPr>
        <p:txBody>
          <a:bodyPr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n>
                  <a:solidFill>
                    <a:srgbClr val="BF0000"/>
                  </a:solidFill>
                </a:ln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2,6 млн. тенге</a:t>
            </a:r>
            <a:endParaRPr lang="ru-RU" sz="1463" dirty="0">
              <a:ln>
                <a:solidFill>
                  <a:srgbClr val="BF0000"/>
                </a:solidFill>
              </a:ln>
              <a:solidFill>
                <a:srgbClr val="B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629871" y="4359574"/>
            <a:ext cx="754062" cy="163513"/>
          </a:xfrm>
          <a:prstGeom prst="rightArrow">
            <a:avLst/>
          </a:prstGeom>
          <a:solidFill>
            <a:srgbClr val="0C6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63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629871" y="5072362"/>
            <a:ext cx="754062" cy="161925"/>
          </a:xfrm>
          <a:prstGeom prst="rightArrow">
            <a:avLst/>
          </a:prstGeom>
          <a:solidFill>
            <a:srgbClr val="0C6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63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2467" y="3709102"/>
            <a:ext cx="2701367" cy="367473"/>
          </a:xfrm>
          <a:prstGeom prst="rect">
            <a:avLst/>
          </a:prstGeom>
          <a:solidFill>
            <a:srgbClr val="0C62A1"/>
          </a:solidFill>
          <a:ln w="38100">
            <a:solidFill>
              <a:srgbClr val="0C62A1"/>
            </a:solidFill>
          </a:ln>
        </p:spPr>
        <p:txBody>
          <a:bodyPr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88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поощрения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09934" y="4237566"/>
            <a:ext cx="3301767" cy="492443"/>
          </a:xfrm>
          <a:prstGeom prst="rect">
            <a:avLst/>
          </a:prstGeom>
          <a:solidFill>
            <a:schemeClr val="bg1"/>
          </a:solidFill>
          <a:ln w="38100">
            <a:solidFill>
              <a:srgbClr val="0C62A1"/>
            </a:solidFill>
          </a:ln>
        </p:spPr>
        <p:txBody>
          <a:bodyPr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n>
                  <a:solidFill>
                    <a:srgbClr val="0C62A1"/>
                  </a:solidFill>
                </a:ln>
                <a:solidFill>
                  <a:srgbClr val="0C62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265 тыс. тенге</a:t>
            </a:r>
            <a:endParaRPr lang="ru-RU" sz="1463" dirty="0">
              <a:ln>
                <a:solidFill>
                  <a:srgbClr val="BF0000"/>
                </a:solidFill>
              </a:ln>
              <a:solidFill>
                <a:srgbClr val="B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09932" y="4927594"/>
            <a:ext cx="3301768" cy="492443"/>
          </a:xfrm>
          <a:prstGeom prst="rect">
            <a:avLst/>
          </a:prstGeom>
          <a:solidFill>
            <a:schemeClr val="bg1"/>
          </a:solidFill>
          <a:ln w="38100">
            <a:solidFill>
              <a:srgbClr val="0C62A1"/>
            </a:solidFill>
          </a:ln>
        </p:spPr>
        <p:txBody>
          <a:bodyPr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n>
                  <a:solidFill>
                    <a:srgbClr val="0C62A1"/>
                  </a:solidFill>
                </a:ln>
                <a:solidFill>
                  <a:srgbClr val="0C62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10,6 млн. тенге </a:t>
            </a:r>
            <a:r>
              <a:rPr lang="ru-RU" sz="1300" dirty="0">
                <a:ln>
                  <a:solidFill>
                    <a:srgbClr val="0C62A1"/>
                  </a:solidFill>
                </a:ln>
                <a:solidFill>
                  <a:srgbClr val="0C62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(10%)</a:t>
            </a:r>
            <a:endParaRPr lang="ru-RU" sz="1463" dirty="0">
              <a:ln>
                <a:solidFill>
                  <a:srgbClr val="BF0000"/>
                </a:solidFill>
              </a:ln>
              <a:solidFill>
                <a:srgbClr val="B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143" name="Группа 13"/>
          <p:cNvGrpSpPr>
            <a:grpSpLocks/>
          </p:cNvGrpSpPr>
          <p:nvPr/>
        </p:nvGrpSpPr>
        <p:grpSpPr bwMode="auto">
          <a:xfrm>
            <a:off x="4367808" y="260648"/>
            <a:ext cx="3276600" cy="3741738"/>
            <a:chOff x="2268622" y="908720"/>
            <a:chExt cx="4606755" cy="5724235"/>
          </a:xfrm>
        </p:grpSpPr>
        <p:pic>
          <p:nvPicPr>
            <p:cNvPr id="48150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622" y="908720"/>
              <a:ext cx="4606755" cy="572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3507421" y="1556792"/>
              <a:ext cx="1240165" cy="98314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isometricLeftDown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75" b="1" kern="0" dirty="0">
                  <a:ln/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100</a:t>
              </a:r>
              <a:endParaRPr lang="ru-RU" sz="3575" b="1" kern="0" dirty="0">
                <a:ln/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46770" y="2518032"/>
              <a:ext cx="913331" cy="98314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isometricLeftDown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75" b="1" kern="0" dirty="0">
                  <a:ln/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70</a:t>
              </a:r>
              <a:endParaRPr lang="ru-RU" sz="3575" b="1" kern="0" dirty="0">
                <a:ln/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746770" y="3463658"/>
              <a:ext cx="913331" cy="98314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isometricLeftDown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75" b="1" kern="0" dirty="0">
                  <a:ln/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50</a:t>
              </a:r>
              <a:endParaRPr lang="ru-RU" sz="3575" b="1" kern="0" dirty="0">
                <a:ln/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757053" y="4409288"/>
              <a:ext cx="913331" cy="98314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isometricLeftDown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75" b="1" kern="0" dirty="0">
                  <a:ln/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40</a:t>
              </a:r>
              <a:endParaRPr lang="ru-RU" sz="3575" b="1" kern="0" dirty="0">
                <a:ln/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746770" y="5354915"/>
              <a:ext cx="913331" cy="98314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isometricLeftDown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75" b="1" kern="0" dirty="0">
                  <a:ln/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30</a:t>
              </a:r>
              <a:endParaRPr lang="ru-RU" sz="3575" b="1" kern="0" dirty="0">
                <a:ln/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26" name="Прямоугольник 12"/>
          <p:cNvSpPr>
            <a:spLocks noChangeArrowheads="1"/>
          </p:cNvSpPr>
          <p:nvPr/>
        </p:nvSpPr>
        <p:spPr bwMode="auto">
          <a:xfrm>
            <a:off x="6136284" y="3065762"/>
            <a:ext cx="4932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63" b="1" dirty="0">
                <a:solidFill>
                  <a:prstClr val="white"/>
                </a:solidFill>
                <a:latin typeface="Arial Narrow" pitchFamily="34" charset="0"/>
                <a:cs typeface="+mn-cs"/>
              </a:rPr>
              <a:t>по административным делам о коррупционных правонарушениях</a:t>
            </a:r>
          </a:p>
        </p:txBody>
      </p:sp>
      <p:sp>
        <p:nvSpPr>
          <p:cNvPr id="27" name="Прямоугольник 23"/>
          <p:cNvSpPr>
            <a:spLocks noChangeArrowheads="1"/>
          </p:cNvSpPr>
          <p:nvPr/>
        </p:nvSpPr>
        <p:spPr bwMode="auto">
          <a:xfrm>
            <a:off x="6006108" y="2538711"/>
            <a:ext cx="4699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63" b="1" dirty="0">
                <a:solidFill>
                  <a:prstClr val="white"/>
                </a:solidFill>
                <a:latin typeface="Arial Narrow" pitchFamily="34" charset="0"/>
                <a:cs typeface="+mn-cs"/>
              </a:rPr>
              <a:t>по коррупционным преступлениям небольшой тяжести </a:t>
            </a:r>
          </a:p>
        </p:txBody>
      </p:sp>
      <p:sp>
        <p:nvSpPr>
          <p:cNvPr id="28" name="Прямоугольник 24"/>
          <p:cNvSpPr>
            <a:spLocks noChangeArrowheads="1"/>
          </p:cNvSpPr>
          <p:nvPr/>
        </p:nvSpPr>
        <p:spPr bwMode="auto">
          <a:xfrm>
            <a:off x="6153746" y="1954511"/>
            <a:ext cx="49133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63" b="1" dirty="0">
                <a:solidFill>
                  <a:prstClr val="white"/>
                </a:solidFill>
                <a:latin typeface="Arial Narrow" pitchFamily="34" charset="0"/>
                <a:cs typeface="+mn-cs"/>
              </a:rPr>
              <a:t>по коррупционным преступлениям средней тяжести</a:t>
            </a:r>
          </a:p>
        </p:txBody>
      </p:sp>
      <p:sp>
        <p:nvSpPr>
          <p:cNvPr id="29" name="Прямоугольник 25"/>
          <p:cNvSpPr>
            <a:spLocks noChangeArrowheads="1"/>
          </p:cNvSpPr>
          <p:nvPr/>
        </p:nvSpPr>
        <p:spPr bwMode="auto">
          <a:xfrm>
            <a:off x="6123583" y="1309986"/>
            <a:ext cx="4953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63" b="1" dirty="0">
                <a:solidFill>
                  <a:prstClr val="white"/>
                </a:solidFill>
                <a:latin typeface="Arial Narrow" pitchFamily="34" charset="0"/>
                <a:cs typeface="+mn-cs"/>
              </a:rPr>
              <a:t>по</a:t>
            </a:r>
            <a:r>
              <a:rPr lang="ru-RU" sz="1463" dirty="0">
                <a:solidFill>
                  <a:prstClr val="white"/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1463" b="1" dirty="0">
                <a:solidFill>
                  <a:prstClr val="white"/>
                </a:solidFill>
                <a:latin typeface="Arial Narrow" pitchFamily="34" charset="0"/>
                <a:cs typeface="+mn-cs"/>
              </a:rPr>
              <a:t>тяжким коррупционным преступлениям</a:t>
            </a:r>
          </a:p>
        </p:txBody>
      </p:sp>
      <p:sp>
        <p:nvSpPr>
          <p:cNvPr id="30" name="Прямоугольник 26"/>
          <p:cNvSpPr>
            <a:spLocks noChangeArrowheads="1"/>
          </p:cNvSpPr>
          <p:nvPr/>
        </p:nvSpPr>
        <p:spPr bwMode="auto">
          <a:xfrm>
            <a:off x="6064846" y="725786"/>
            <a:ext cx="43100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63" b="1" dirty="0">
                <a:solidFill>
                  <a:prstClr val="white"/>
                </a:solidFill>
                <a:latin typeface="Arial Narrow" pitchFamily="34" charset="0"/>
                <a:cs typeface="+mn-cs"/>
              </a:rPr>
              <a:t>по особо тяжким коррупционным преступлениям</a:t>
            </a:r>
          </a:p>
        </p:txBody>
      </p:sp>
      <p:sp>
        <p:nvSpPr>
          <p:cNvPr id="31" name="Прямоугольник 30"/>
          <p:cNvSpPr/>
          <p:nvPr/>
        </p:nvSpPr>
        <p:spPr>
          <a:xfrm rot="21386959">
            <a:off x="5371530" y="337504"/>
            <a:ext cx="861133" cy="4424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LeftDown"/>
              <a:lightRig rig="threePt" dir="t"/>
            </a:scene3d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7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МРП</a:t>
            </a:r>
          </a:p>
        </p:txBody>
      </p:sp>
      <p:sp>
        <p:nvSpPr>
          <p:cNvPr id="32" name="Прямоугольник 2"/>
          <p:cNvSpPr>
            <a:spLocks noChangeArrowheads="1"/>
          </p:cNvSpPr>
          <p:nvPr/>
        </p:nvSpPr>
        <p:spPr bwMode="auto">
          <a:xfrm>
            <a:off x="911424" y="5805264"/>
            <a:ext cx="990600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n-lt"/>
              </a:rPr>
              <a:t>За 5 месяцев текущего года поощрено 87 лиц, сообщивших о коррупционных правонарушениях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n-lt"/>
              </a:rPr>
              <a:t>на общую сумму 13 млн. 776 тыс. тенге.</a:t>
            </a:r>
            <a:br>
              <a:rPr lang="ru-RU" altLang="ru-RU" sz="1800" dirty="0">
                <a:latin typeface="+mn-lt"/>
              </a:rPr>
            </a:br>
            <a:r>
              <a:rPr lang="ru-RU" altLang="ru-RU" sz="1800" dirty="0">
                <a:latin typeface="+mn-lt"/>
              </a:rPr>
              <a:t>За прошлый год поощрено 214 лиц на сумму 31 млн. 811 тыс. тенге.</a:t>
            </a:r>
          </a:p>
        </p:txBody>
      </p:sp>
    </p:spTree>
    <p:extLst>
      <p:ext uri="{BB962C8B-B14F-4D97-AF65-F5344CB8AC3E}">
        <p14:creationId xmlns:p14="http://schemas.microsoft.com/office/powerpoint/2010/main" val="36987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Box 27"/>
          <p:cNvSpPr txBox="1">
            <a:spLocks noChangeArrowheads="1"/>
          </p:cNvSpPr>
          <p:nvPr/>
        </p:nvSpPr>
        <p:spPr bwMode="auto">
          <a:xfrm>
            <a:off x="1811338" y="1892301"/>
            <a:ext cx="9459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Ключевые направления противодействия коррупции </a:t>
            </a:r>
          </a:p>
        </p:txBody>
      </p:sp>
      <p:sp>
        <p:nvSpPr>
          <p:cNvPr id="109572" name="Text Box 16"/>
          <p:cNvSpPr txBox="1">
            <a:spLocks noChangeArrowheads="1"/>
          </p:cNvSpPr>
          <p:nvPr/>
        </p:nvSpPr>
        <p:spPr bwMode="gray">
          <a:xfrm>
            <a:off x="8543925" y="2968626"/>
            <a:ext cx="2209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/>
            <a:endParaRPr lang="en-US" altLang="ru-RU" sz="1200" b="1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09573" name="Группа 28672"/>
          <p:cNvGrpSpPr>
            <a:grpSpLocks/>
          </p:cNvGrpSpPr>
          <p:nvPr/>
        </p:nvGrpSpPr>
        <p:grpSpPr bwMode="auto">
          <a:xfrm>
            <a:off x="1343472" y="2692400"/>
            <a:ext cx="5155813" cy="706438"/>
            <a:chOff x="395537" y="2552391"/>
            <a:chExt cx="4346564" cy="705467"/>
          </a:xfrm>
        </p:grpSpPr>
        <p:pic>
          <p:nvPicPr>
            <p:cNvPr id="109598" name="Рисунок 2"/>
            <p:cNvPicPr>
              <a:picLocks noChangeAspect="1"/>
            </p:cNvPicPr>
            <p:nvPr/>
          </p:nvPicPr>
          <p:blipFill>
            <a:blip r:embed="rId3" cstate="print"/>
            <a:srcRect r="58380"/>
            <a:stretch>
              <a:fillRect/>
            </a:stretch>
          </p:blipFill>
          <p:spPr bwMode="auto">
            <a:xfrm rot="-5400000">
              <a:off x="2216085" y="731843"/>
              <a:ext cx="705467" cy="434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99" name="Text Box 16"/>
            <p:cNvSpPr txBox="1">
              <a:spLocks noChangeArrowheads="1"/>
            </p:cNvSpPr>
            <p:nvPr/>
          </p:nvSpPr>
          <p:spPr bwMode="gray">
            <a:xfrm>
              <a:off x="2459532" y="2640797"/>
              <a:ext cx="1858588" cy="52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400" b="1" dirty="0">
                  <a:solidFill>
                    <a:srgbClr val="002060"/>
                  </a:solidFill>
                  <a:latin typeface="Helvetica" pitchFamily="34" charset="0"/>
                  <a:cs typeface="Helvetica" pitchFamily="34" charset="0"/>
                </a:rPr>
                <a:t>государственная служба </a:t>
              </a:r>
              <a:endParaRPr lang="en-US" altLang="ru-RU" sz="1400" b="1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600" name="Text Box 16"/>
            <p:cNvSpPr txBox="1">
              <a:spLocks noChangeArrowheads="1"/>
            </p:cNvSpPr>
            <p:nvPr/>
          </p:nvSpPr>
          <p:spPr bwMode="gray">
            <a:xfrm>
              <a:off x="539553" y="2643515"/>
              <a:ext cx="4320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28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09574" name="Группа 28671"/>
          <p:cNvGrpSpPr>
            <a:grpSpLocks/>
          </p:cNvGrpSpPr>
          <p:nvPr/>
        </p:nvGrpSpPr>
        <p:grpSpPr bwMode="auto">
          <a:xfrm>
            <a:off x="1343471" y="3471864"/>
            <a:ext cx="5184577" cy="706437"/>
            <a:chOff x="395537" y="3332020"/>
            <a:chExt cx="4346564" cy="705467"/>
          </a:xfrm>
        </p:grpSpPr>
        <p:pic>
          <p:nvPicPr>
            <p:cNvPr id="109596" name="Рисунок 29"/>
            <p:cNvPicPr>
              <a:picLocks noChangeAspect="1"/>
            </p:cNvPicPr>
            <p:nvPr/>
          </p:nvPicPr>
          <p:blipFill>
            <a:blip r:embed="rId3" cstate="print"/>
            <a:srcRect r="58380"/>
            <a:stretch>
              <a:fillRect/>
            </a:stretch>
          </p:blipFill>
          <p:spPr bwMode="auto">
            <a:xfrm rot="-5400000">
              <a:off x="2216085" y="1511472"/>
              <a:ext cx="705467" cy="434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97" name="Text Box 16"/>
            <p:cNvSpPr txBox="1">
              <a:spLocks noChangeArrowheads="1"/>
            </p:cNvSpPr>
            <p:nvPr/>
          </p:nvSpPr>
          <p:spPr bwMode="gray">
            <a:xfrm>
              <a:off x="539553" y="3423144"/>
              <a:ext cx="4320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28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09575" name="Группа 4"/>
          <p:cNvGrpSpPr>
            <a:grpSpLocks/>
          </p:cNvGrpSpPr>
          <p:nvPr/>
        </p:nvGrpSpPr>
        <p:grpSpPr bwMode="auto">
          <a:xfrm>
            <a:off x="1343472" y="4268789"/>
            <a:ext cx="5087782" cy="706437"/>
            <a:chOff x="530702" y="5332144"/>
            <a:chExt cx="4346564" cy="705467"/>
          </a:xfrm>
        </p:grpSpPr>
        <p:pic>
          <p:nvPicPr>
            <p:cNvPr id="109593" name="Рисунок 33"/>
            <p:cNvPicPr>
              <a:picLocks noChangeAspect="1"/>
            </p:cNvPicPr>
            <p:nvPr/>
          </p:nvPicPr>
          <p:blipFill>
            <a:blip r:embed="rId3" cstate="print"/>
            <a:srcRect r="58380"/>
            <a:stretch>
              <a:fillRect/>
            </a:stretch>
          </p:blipFill>
          <p:spPr bwMode="auto">
            <a:xfrm rot="-5400000">
              <a:off x="2351250" y="3511596"/>
              <a:ext cx="705467" cy="434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94" name="Text Box 16"/>
            <p:cNvSpPr txBox="1">
              <a:spLocks noChangeArrowheads="1"/>
            </p:cNvSpPr>
            <p:nvPr/>
          </p:nvSpPr>
          <p:spPr bwMode="gray">
            <a:xfrm>
              <a:off x="2568818" y="5448087"/>
              <a:ext cx="2145071" cy="522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400" b="1" dirty="0">
                  <a:solidFill>
                    <a:srgbClr val="002060"/>
                  </a:solidFill>
                  <a:latin typeface="Helvetica" pitchFamily="34" charset="0"/>
                  <a:cs typeface="Helvetica" pitchFamily="34" charset="0"/>
                </a:rPr>
                <a:t>квазигосударственный </a:t>
              </a:r>
              <a:endParaRPr lang="en-US" altLang="ru-RU" sz="1400" b="1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endParaRPr>
            </a:p>
            <a:p>
              <a:r>
                <a:rPr lang="ru-RU" altLang="ru-RU" sz="1400" b="1" dirty="0">
                  <a:solidFill>
                    <a:srgbClr val="002060"/>
                  </a:solidFill>
                  <a:latin typeface="Helvetica" pitchFamily="34" charset="0"/>
                  <a:cs typeface="Helvetica" pitchFamily="34" charset="0"/>
                </a:rPr>
                <a:t>и частный сектора</a:t>
              </a:r>
              <a:endParaRPr lang="en-US" altLang="ru-RU" sz="1400" b="1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595" name="Text Box 16"/>
            <p:cNvSpPr txBox="1">
              <a:spLocks noChangeArrowheads="1"/>
            </p:cNvSpPr>
            <p:nvPr/>
          </p:nvSpPr>
          <p:spPr bwMode="gray">
            <a:xfrm>
              <a:off x="674718" y="5423268"/>
              <a:ext cx="4320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28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09576" name="Группа 39"/>
          <p:cNvGrpSpPr>
            <a:grpSpLocks/>
          </p:cNvGrpSpPr>
          <p:nvPr/>
        </p:nvGrpSpPr>
        <p:grpSpPr bwMode="auto">
          <a:xfrm>
            <a:off x="6672064" y="2636912"/>
            <a:ext cx="5112568" cy="704850"/>
            <a:chOff x="395537" y="2552391"/>
            <a:chExt cx="4346564" cy="705467"/>
          </a:xfrm>
        </p:grpSpPr>
        <p:pic>
          <p:nvPicPr>
            <p:cNvPr id="109591" name="Рисунок 40"/>
            <p:cNvPicPr>
              <a:picLocks noChangeAspect="1"/>
            </p:cNvPicPr>
            <p:nvPr/>
          </p:nvPicPr>
          <p:blipFill>
            <a:blip r:embed="rId4" cstate="print"/>
            <a:srcRect r="58380"/>
            <a:stretch>
              <a:fillRect/>
            </a:stretch>
          </p:blipFill>
          <p:spPr bwMode="auto">
            <a:xfrm rot="-5400000">
              <a:off x="2216085" y="731843"/>
              <a:ext cx="705467" cy="434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92" name="Text Box 16"/>
            <p:cNvSpPr txBox="1">
              <a:spLocks noChangeArrowheads="1"/>
            </p:cNvSpPr>
            <p:nvPr/>
          </p:nvSpPr>
          <p:spPr bwMode="gray">
            <a:xfrm>
              <a:off x="539553" y="2643515"/>
              <a:ext cx="4320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28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109577" name="Группа 44"/>
          <p:cNvGrpSpPr>
            <a:grpSpLocks/>
          </p:cNvGrpSpPr>
          <p:nvPr/>
        </p:nvGrpSpPr>
        <p:grpSpPr bwMode="auto">
          <a:xfrm>
            <a:off x="4016376" y="5143500"/>
            <a:ext cx="5031952" cy="805780"/>
            <a:chOff x="395537" y="2552391"/>
            <a:chExt cx="4346564" cy="705467"/>
          </a:xfrm>
        </p:grpSpPr>
        <p:pic>
          <p:nvPicPr>
            <p:cNvPr id="109588" name="Рисунок 45"/>
            <p:cNvPicPr>
              <a:picLocks noChangeAspect="1"/>
            </p:cNvPicPr>
            <p:nvPr/>
          </p:nvPicPr>
          <p:blipFill>
            <a:blip r:embed="rId4" cstate="print"/>
            <a:srcRect r="58380"/>
            <a:stretch>
              <a:fillRect/>
            </a:stretch>
          </p:blipFill>
          <p:spPr bwMode="auto">
            <a:xfrm rot="-5400000">
              <a:off x="2216085" y="731843"/>
              <a:ext cx="705467" cy="434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89" name="Text Box 16"/>
            <p:cNvSpPr txBox="1">
              <a:spLocks noChangeArrowheads="1"/>
            </p:cNvSpPr>
            <p:nvPr/>
          </p:nvSpPr>
          <p:spPr bwMode="gray">
            <a:xfrm>
              <a:off x="2404864" y="2670968"/>
              <a:ext cx="21581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400" b="1" dirty="0">
                  <a:solidFill>
                    <a:srgbClr val="002060"/>
                  </a:solidFill>
                  <a:latin typeface="Helvetica" pitchFamily="34" charset="0"/>
                  <a:cs typeface="Helvetica" pitchFamily="34" charset="0"/>
                </a:rPr>
                <a:t>международное </a:t>
              </a:r>
            </a:p>
            <a:p>
              <a:r>
                <a:rPr lang="ru-RU" altLang="ru-RU" sz="1400" b="1" dirty="0">
                  <a:solidFill>
                    <a:srgbClr val="002060"/>
                  </a:solidFill>
                  <a:latin typeface="Helvetica" pitchFamily="34" charset="0"/>
                  <a:cs typeface="Helvetica" pitchFamily="34" charset="0"/>
                </a:rPr>
                <a:t>сотрудничество</a:t>
              </a:r>
            </a:p>
          </p:txBody>
        </p:sp>
        <p:sp>
          <p:nvSpPr>
            <p:cNvPr id="109590" name="Text Box 16"/>
            <p:cNvSpPr txBox="1">
              <a:spLocks noChangeArrowheads="1"/>
            </p:cNvSpPr>
            <p:nvPr/>
          </p:nvSpPr>
          <p:spPr bwMode="gray">
            <a:xfrm>
              <a:off x="539553" y="2643515"/>
              <a:ext cx="4320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28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7</a:t>
              </a:r>
            </a:p>
          </p:txBody>
        </p:sp>
      </p:grpSp>
      <p:grpSp>
        <p:nvGrpSpPr>
          <p:cNvPr id="109578" name="Группа 60"/>
          <p:cNvGrpSpPr>
            <a:grpSpLocks/>
          </p:cNvGrpSpPr>
          <p:nvPr/>
        </p:nvGrpSpPr>
        <p:grpSpPr bwMode="auto">
          <a:xfrm>
            <a:off x="6672064" y="3428999"/>
            <a:ext cx="5112568" cy="738665"/>
            <a:chOff x="395537" y="3332020"/>
            <a:chExt cx="4346564" cy="737650"/>
          </a:xfrm>
        </p:grpSpPr>
        <p:pic>
          <p:nvPicPr>
            <p:cNvPr id="109585" name="Рисунок 61"/>
            <p:cNvPicPr>
              <a:picLocks noChangeAspect="1"/>
            </p:cNvPicPr>
            <p:nvPr/>
          </p:nvPicPr>
          <p:blipFill>
            <a:blip r:embed="rId3" cstate="print"/>
            <a:srcRect r="58380"/>
            <a:stretch>
              <a:fillRect/>
            </a:stretch>
          </p:blipFill>
          <p:spPr bwMode="auto">
            <a:xfrm rot="-5400000">
              <a:off x="2216085" y="1511472"/>
              <a:ext cx="705467" cy="434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86" name="Text Box 16"/>
            <p:cNvSpPr txBox="1">
              <a:spLocks noChangeArrowheads="1"/>
            </p:cNvSpPr>
            <p:nvPr/>
          </p:nvSpPr>
          <p:spPr bwMode="gray">
            <a:xfrm>
              <a:off x="2538209" y="3332021"/>
              <a:ext cx="2041250" cy="737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400" b="1" dirty="0">
                  <a:solidFill>
                    <a:srgbClr val="002060"/>
                  </a:solidFill>
                  <a:latin typeface="Helvetica" pitchFamily="34" charset="0"/>
                  <a:cs typeface="Helvetica" pitchFamily="34" charset="0"/>
                </a:rPr>
                <a:t>прозрачность </a:t>
              </a:r>
            </a:p>
            <a:p>
              <a:r>
                <a:rPr lang="ru-RU" altLang="ru-RU" sz="1400" b="1" dirty="0">
                  <a:solidFill>
                    <a:srgbClr val="002060"/>
                  </a:solidFill>
                  <a:latin typeface="Helvetica" pitchFamily="34" charset="0"/>
                  <a:cs typeface="Helvetica" pitchFamily="34" charset="0"/>
                </a:rPr>
                <a:t>государственных процедур</a:t>
              </a:r>
              <a:endParaRPr lang="en-US" altLang="ru-RU" sz="1400" b="1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587" name="Text Box 16"/>
            <p:cNvSpPr txBox="1">
              <a:spLocks noChangeArrowheads="1"/>
            </p:cNvSpPr>
            <p:nvPr/>
          </p:nvSpPr>
          <p:spPr bwMode="gray">
            <a:xfrm>
              <a:off x="539553" y="3423144"/>
              <a:ext cx="4320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28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109579" name="Группа 64"/>
          <p:cNvGrpSpPr>
            <a:grpSpLocks/>
          </p:cNvGrpSpPr>
          <p:nvPr/>
        </p:nvGrpSpPr>
        <p:grpSpPr bwMode="auto">
          <a:xfrm>
            <a:off x="6670674" y="4221088"/>
            <a:ext cx="5185965" cy="704850"/>
            <a:chOff x="530701" y="5332144"/>
            <a:chExt cx="5186461" cy="705467"/>
          </a:xfrm>
        </p:grpSpPr>
        <p:pic>
          <p:nvPicPr>
            <p:cNvPr id="109582" name="Рисунок 65"/>
            <p:cNvPicPr>
              <a:picLocks noChangeAspect="1"/>
            </p:cNvPicPr>
            <p:nvPr/>
          </p:nvPicPr>
          <p:blipFill>
            <a:blip r:embed="rId4" cstate="print"/>
            <a:srcRect r="58380"/>
            <a:stretch>
              <a:fillRect/>
            </a:stretch>
          </p:blipFill>
          <p:spPr bwMode="auto">
            <a:xfrm rot="16200000">
              <a:off x="2771198" y="3091647"/>
              <a:ext cx="705467" cy="5186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83" name="Text Box 16"/>
            <p:cNvSpPr txBox="1">
              <a:spLocks noChangeArrowheads="1"/>
            </p:cNvSpPr>
            <p:nvPr/>
          </p:nvSpPr>
          <p:spPr bwMode="gray">
            <a:xfrm>
              <a:off x="3052612" y="5465914"/>
              <a:ext cx="2520521" cy="52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400" b="1" dirty="0">
                  <a:solidFill>
                    <a:srgbClr val="002060"/>
                  </a:solidFill>
                  <a:latin typeface="Helvetica" pitchFamily="34" charset="0"/>
                  <a:cs typeface="Helvetica" pitchFamily="34" charset="0"/>
                </a:rPr>
                <a:t>антикоррупционная </a:t>
              </a:r>
            </a:p>
            <a:p>
              <a:r>
                <a:rPr lang="ru-RU" altLang="ru-RU" sz="1400" b="1" dirty="0">
                  <a:solidFill>
                    <a:srgbClr val="002060"/>
                  </a:solidFill>
                  <a:latin typeface="Helvetica" pitchFamily="34" charset="0"/>
                  <a:cs typeface="Helvetica" pitchFamily="34" charset="0"/>
                </a:rPr>
                <a:t>культура</a:t>
              </a:r>
            </a:p>
          </p:txBody>
        </p:sp>
        <p:sp>
          <p:nvSpPr>
            <p:cNvPr id="109584" name="Text Box 16"/>
            <p:cNvSpPr txBox="1">
              <a:spLocks noChangeArrowheads="1"/>
            </p:cNvSpPr>
            <p:nvPr/>
          </p:nvSpPr>
          <p:spPr bwMode="gray">
            <a:xfrm>
              <a:off x="674718" y="5423268"/>
              <a:ext cx="4320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28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6</a:t>
              </a:r>
            </a:p>
          </p:txBody>
        </p:sp>
      </p:grpSp>
      <p:sp>
        <p:nvSpPr>
          <p:cNvPr id="109580" name="Text Box 16"/>
          <p:cNvSpPr txBox="1">
            <a:spLocks noChangeArrowheads="1"/>
          </p:cNvSpPr>
          <p:nvPr/>
        </p:nvSpPr>
        <p:spPr bwMode="gray">
          <a:xfrm>
            <a:off x="3791745" y="3490913"/>
            <a:ext cx="25922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судебные и </a:t>
            </a:r>
            <a:endParaRPr lang="en-US" altLang="ru-RU" sz="1400" b="1" dirty="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ru-RU" altLang="ru-RU" sz="1400" b="1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правоохранительные </a:t>
            </a:r>
            <a:endParaRPr lang="en-US" altLang="ru-RU" sz="1400" b="1" dirty="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ru-RU" altLang="ru-RU" sz="1400" b="1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органы</a:t>
            </a:r>
            <a:endParaRPr lang="en-US" altLang="ru-RU" sz="1400" b="1" dirty="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9581" name="Text Box 16"/>
          <p:cNvSpPr txBox="1">
            <a:spLocks noChangeArrowheads="1"/>
          </p:cNvSpPr>
          <p:nvPr/>
        </p:nvSpPr>
        <p:spPr bwMode="gray">
          <a:xfrm>
            <a:off x="9120336" y="2852936"/>
            <a:ext cx="25938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общественный контроль</a:t>
            </a:r>
            <a:endParaRPr lang="en-US" altLang="ru-RU" sz="1400" b="1" dirty="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 bwMode="auto">
          <a:xfrm>
            <a:off x="0" y="1588"/>
            <a:ext cx="1219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Антикоррупционная стратегия Казахстана на 2015-2025 годы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rme 2"/>
          <p:cNvSpPr>
            <a:spLocks/>
          </p:cNvSpPr>
          <p:nvPr/>
        </p:nvSpPr>
        <p:spPr bwMode="auto">
          <a:xfrm>
            <a:off x="7824193" y="4418588"/>
            <a:ext cx="39608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k-KZ" sz="16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endParaRPr lang="kk-KZ" sz="16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379" name="Прямоугольник 5"/>
          <p:cNvSpPr>
            <a:spLocks noChangeArrowheads="1"/>
          </p:cNvSpPr>
          <p:nvPr/>
        </p:nvSpPr>
        <p:spPr bwMode="auto">
          <a:xfrm>
            <a:off x="911424" y="3356992"/>
            <a:ext cx="84248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Благодарю</a:t>
            </a:r>
          </a:p>
          <a:p>
            <a:r>
              <a:rPr lang="ru-RU" sz="5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6745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8" descr="https://aribragaglia.files.wordpress.com/2014/08/elevation.jpg"/>
          <p:cNvPicPr>
            <a:picLocks noChangeAspect="1" noChangeArrowheads="1"/>
          </p:cNvPicPr>
          <p:nvPr/>
        </p:nvPicPr>
        <p:blipFill>
          <a:blip r:embed="rId2" cstate="print"/>
          <a:srcRect l="10767" r="8487" b="63724"/>
          <a:stretch>
            <a:fillRect/>
          </a:stretch>
        </p:blipFill>
        <p:spPr bwMode="auto">
          <a:xfrm>
            <a:off x="1343026" y="116632"/>
            <a:ext cx="9428163" cy="23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Прямоугольник 7"/>
          <p:cNvSpPr>
            <a:spLocks noChangeArrowheads="1"/>
          </p:cNvSpPr>
          <p:nvPr/>
        </p:nvSpPr>
        <p:spPr bwMode="auto">
          <a:xfrm>
            <a:off x="4916489" y="620713"/>
            <a:ext cx="23590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kk-KZ" alt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КАЗАХСТАНСКАЯ </a:t>
            </a:r>
            <a:endParaRPr lang="en-US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4452" name="Группа 9"/>
          <p:cNvGrpSpPr>
            <a:grpSpLocks/>
          </p:cNvGrpSpPr>
          <p:nvPr/>
        </p:nvGrpSpPr>
        <p:grpSpPr bwMode="auto">
          <a:xfrm>
            <a:off x="1847851" y="2657475"/>
            <a:ext cx="3222625" cy="736600"/>
            <a:chOff x="251520" y="4187887"/>
            <a:chExt cx="3729290" cy="743478"/>
          </a:xfrm>
        </p:grpSpPr>
        <p:sp>
          <p:nvSpPr>
            <p:cNvPr id="104465" name="TextBox 11"/>
            <p:cNvSpPr txBox="1">
              <a:spLocks noChangeArrowheads="1"/>
            </p:cNvSpPr>
            <p:nvPr/>
          </p:nvSpPr>
          <p:spPr bwMode="auto">
            <a:xfrm>
              <a:off x="251520" y="4546807"/>
              <a:ext cx="3729290" cy="38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И ПРЕДУПРЕЖДЕНИЕ </a:t>
              </a:r>
            </a:p>
          </p:txBody>
        </p:sp>
        <p:sp>
          <p:nvSpPr>
            <p:cNvPr id="104466" name="Прямоугольник 8"/>
            <p:cNvSpPr>
              <a:spLocks noChangeArrowheads="1"/>
            </p:cNvSpPr>
            <p:nvPr/>
          </p:nvSpPr>
          <p:spPr bwMode="auto">
            <a:xfrm>
              <a:off x="251520" y="4187887"/>
              <a:ext cx="3337837" cy="46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ПРОФИЛАКТИКА</a:t>
              </a:r>
              <a:endParaRPr lang="ru-RU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04453" name="Группа 28"/>
          <p:cNvGrpSpPr>
            <a:grpSpLocks/>
          </p:cNvGrpSpPr>
          <p:nvPr/>
        </p:nvGrpSpPr>
        <p:grpSpPr bwMode="auto">
          <a:xfrm>
            <a:off x="4684714" y="2540000"/>
            <a:ext cx="3271837" cy="952500"/>
            <a:chOff x="156536" y="3213683"/>
            <a:chExt cx="3377848" cy="984532"/>
          </a:xfrm>
        </p:grpSpPr>
        <p:sp>
          <p:nvSpPr>
            <p:cNvPr id="104462" name="TextBox 15"/>
            <p:cNvSpPr txBox="1">
              <a:spLocks noChangeArrowheads="1"/>
            </p:cNvSpPr>
            <p:nvPr/>
          </p:nvSpPr>
          <p:spPr bwMode="auto">
            <a:xfrm>
              <a:off x="187675" y="3213683"/>
              <a:ext cx="3346709" cy="36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АНТИКОРРУПЦИОННОЕ</a:t>
              </a:r>
            </a:p>
          </p:txBody>
        </p:sp>
        <p:sp>
          <p:nvSpPr>
            <p:cNvPr id="104463" name="Прямоугольник 11"/>
            <p:cNvSpPr>
              <a:spLocks noChangeArrowheads="1"/>
            </p:cNvSpPr>
            <p:nvPr/>
          </p:nvSpPr>
          <p:spPr bwMode="auto">
            <a:xfrm>
              <a:off x="160435" y="3721598"/>
              <a:ext cx="2985804" cy="476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И ОБРАЗОВАНИЕ</a:t>
              </a:r>
            </a:p>
          </p:txBody>
        </p:sp>
        <p:sp>
          <p:nvSpPr>
            <p:cNvPr id="104464" name="Прямоугольник 12"/>
            <p:cNvSpPr>
              <a:spLocks noChangeArrowheads="1"/>
            </p:cNvSpPr>
            <p:nvPr/>
          </p:nvSpPr>
          <p:spPr bwMode="auto">
            <a:xfrm>
              <a:off x="156536" y="3382695"/>
              <a:ext cx="2979587" cy="56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29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ВОСПИТАНИЕ</a:t>
              </a:r>
              <a:endParaRPr lang="ru-RU" sz="2900">
                <a:solidFill>
                  <a:schemeClr val="bg1"/>
                </a:solidFill>
              </a:endParaRPr>
            </a:p>
          </p:txBody>
        </p:sp>
      </p:grpSp>
      <p:grpSp>
        <p:nvGrpSpPr>
          <p:cNvPr id="104454" name="Группа 29"/>
          <p:cNvGrpSpPr>
            <a:grpSpLocks/>
          </p:cNvGrpSpPr>
          <p:nvPr/>
        </p:nvGrpSpPr>
        <p:grpSpPr bwMode="auto">
          <a:xfrm>
            <a:off x="7477126" y="2451100"/>
            <a:ext cx="2951163" cy="1168400"/>
            <a:chOff x="5762948" y="3966742"/>
            <a:chExt cx="4140545" cy="1205552"/>
          </a:xfrm>
        </p:grpSpPr>
        <p:sp>
          <p:nvSpPr>
            <p:cNvPr id="104460" name="Прямоугольник 27"/>
            <p:cNvSpPr>
              <a:spLocks noChangeArrowheads="1"/>
            </p:cNvSpPr>
            <p:nvPr/>
          </p:nvSpPr>
          <p:spPr bwMode="auto">
            <a:xfrm>
              <a:off x="5762948" y="4314383"/>
              <a:ext cx="4140545" cy="857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48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МЕРЫ</a:t>
              </a:r>
            </a:p>
          </p:txBody>
        </p:sp>
        <p:sp>
          <p:nvSpPr>
            <p:cNvPr id="104461" name="Прямоугольник 5"/>
            <p:cNvSpPr>
              <a:spLocks noChangeArrowheads="1"/>
            </p:cNvSpPr>
            <p:nvPr/>
          </p:nvSpPr>
          <p:spPr bwMode="auto">
            <a:xfrm>
              <a:off x="5791904" y="3966742"/>
              <a:ext cx="4064816" cy="520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2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КАРАТЕЛЬНЫЕ</a:t>
              </a:r>
            </a:p>
          </p:txBody>
        </p:sp>
      </p:grpSp>
      <p:pic>
        <p:nvPicPr>
          <p:cNvPr id="104455" name="Picture 6" descr="http://www.clker.com/cliparts/8/c/0/a/12941361411898255240coloana.png"/>
          <p:cNvPicPr>
            <a:picLocks noChangeAspect="1" noChangeArrowheads="1"/>
          </p:cNvPicPr>
          <p:nvPr/>
        </p:nvPicPr>
        <p:blipFill>
          <a:blip r:embed="rId3" cstate="print"/>
          <a:srcRect t="-2" b="55453"/>
          <a:stretch>
            <a:fillRect/>
          </a:stretch>
        </p:blipFill>
        <p:spPr bwMode="auto">
          <a:xfrm>
            <a:off x="1914525" y="3486150"/>
            <a:ext cx="266065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6" descr="http://www.clker.com/cliparts/8/c/0/a/12941361411898255240coloana.png"/>
          <p:cNvPicPr>
            <a:picLocks noChangeAspect="1" noChangeArrowheads="1"/>
          </p:cNvPicPr>
          <p:nvPr/>
        </p:nvPicPr>
        <p:blipFill>
          <a:blip r:embed="rId4" cstate="print"/>
          <a:srcRect b="58270"/>
          <a:stretch>
            <a:fillRect/>
          </a:stretch>
        </p:blipFill>
        <p:spPr bwMode="auto">
          <a:xfrm>
            <a:off x="4721225" y="3486150"/>
            <a:ext cx="266065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6" descr="http://www.clker.com/cliparts/8/c/0/a/12941361411898255240coloana.png"/>
          <p:cNvPicPr>
            <a:picLocks noChangeAspect="1" noChangeArrowheads="1"/>
          </p:cNvPicPr>
          <p:nvPr/>
        </p:nvPicPr>
        <p:blipFill>
          <a:blip r:embed="rId4" cstate="print"/>
          <a:srcRect b="64595"/>
          <a:stretch>
            <a:fillRect/>
          </a:stretch>
        </p:blipFill>
        <p:spPr bwMode="auto">
          <a:xfrm>
            <a:off x="7621589" y="3486150"/>
            <a:ext cx="2662237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8" name="Прямоугольник 7170"/>
          <p:cNvSpPr>
            <a:spLocks noChangeArrowheads="1"/>
          </p:cNvSpPr>
          <p:nvPr/>
        </p:nvSpPr>
        <p:spPr bwMode="auto">
          <a:xfrm>
            <a:off x="4344988" y="842963"/>
            <a:ext cx="333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alt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АНТИКОРРУПЦИОННАЯ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4459" name="Прямоугольник 7172"/>
          <p:cNvSpPr>
            <a:spLocks noChangeArrowheads="1"/>
          </p:cNvSpPr>
          <p:nvPr/>
        </p:nvSpPr>
        <p:spPr bwMode="auto">
          <a:xfrm>
            <a:off x="3975100" y="1022350"/>
            <a:ext cx="4241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altLang="ru-RU" sz="5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ПОЛИТИКА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735800"/>
            <a:ext cx="7560840" cy="636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Прямоугольник 3"/>
          <p:cNvSpPr>
            <a:spLocks noChangeArrowheads="1"/>
          </p:cNvSpPr>
          <p:nvPr/>
        </p:nvSpPr>
        <p:spPr bwMode="auto">
          <a:xfrm>
            <a:off x="3503712" y="2060848"/>
            <a:ext cx="55872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  <a:latin typeface="Arial Narrow" pitchFamily="34" charset="0"/>
              <a:cs typeface="Helvetica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Антикоррупционный </a:t>
            </a:r>
            <a:endParaRPr lang="en-US" b="1" dirty="0">
              <a:solidFill>
                <a:srgbClr val="002060"/>
              </a:solidFill>
              <a:latin typeface="Arial Narrow" pitchFamily="34" charset="0"/>
              <a:cs typeface="Helvetica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мониторинг</a:t>
            </a:r>
          </a:p>
        </p:txBody>
      </p:sp>
      <p:sp>
        <p:nvSpPr>
          <p:cNvPr id="119812" name="Прямоугольник 4"/>
          <p:cNvSpPr>
            <a:spLocks noChangeArrowheads="1"/>
          </p:cNvSpPr>
          <p:nvPr/>
        </p:nvSpPr>
        <p:spPr bwMode="auto">
          <a:xfrm>
            <a:off x="4943872" y="5373216"/>
            <a:ext cx="3094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Антикоррупционное </a:t>
            </a:r>
            <a:endParaRPr lang="en-US" b="1" dirty="0">
              <a:solidFill>
                <a:srgbClr val="002060"/>
              </a:solidFill>
              <a:latin typeface="Arial Narrow" pitchFamily="34" charset="0"/>
              <a:cs typeface="Helvetica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просвещение</a:t>
            </a:r>
          </a:p>
        </p:txBody>
      </p:sp>
      <p:sp>
        <p:nvSpPr>
          <p:cNvPr id="119813" name="Прямоугольник 10"/>
          <p:cNvSpPr>
            <a:spLocks noChangeArrowheads="1"/>
          </p:cNvSpPr>
          <p:nvPr/>
        </p:nvSpPr>
        <p:spPr bwMode="auto">
          <a:xfrm>
            <a:off x="4151784" y="3068960"/>
            <a:ext cx="435584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Антикоррупционные </a:t>
            </a:r>
            <a:endParaRPr lang="en-US" b="1" dirty="0">
              <a:solidFill>
                <a:srgbClr val="002060"/>
              </a:solidFill>
              <a:latin typeface="Arial Narrow" pitchFamily="34" charset="0"/>
              <a:cs typeface="Helvetica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ограничения и стандарты</a:t>
            </a:r>
          </a:p>
        </p:txBody>
      </p:sp>
      <p:sp>
        <p:nvSpPr>
          <p:cNvPr id="119814" name="Прямоугольник 12"/>
          <p:cNvSpPr>
            <a:spLocks noChangeArrowheads="1"/>
          </p:cNvSpPr>
          <p:nvPr/>
        </p:nvSpPr>
        <p:spPr bwMode="auto">
          <a:xfrm>
            <a:off x="4871864" y="4653136"/>
            <a:ext cx="3032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Меры финансового </a:t>
            </a:r>
            <a:endParaRPr lang="en-US" b="1" dirty="0">
              <a:solidFill>
                <a:srgbClr val="002060"/>
              </a:solidFill>
              <a:latin typeface="Arial Narrow" pitchFamily="34" charset="0"/>
              <a:cs typeface="Helvetica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контроля</a:t>
            </a:r>
          </a:p>
        </p:txBody>
      </p:sp>
      <p:sp>
        <p:nvSpPr>
          <p:cNvPr id="119815" name="Прямоугольник 13"/>
          <p:cNvSpPr>
            <a:spLocks noChangeArrowheads="1"/>
          </p:cNvSpPr>
          <p:nvPr/>
        </p:nvSpPr>
        <p:spPr bwMode="auto">
          <a:xfrm>
            <a:off x="4079776" y="3861048"/>
            <a:ext cx="435584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Анализ </a:t>
            </a:r>
            <a:b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коррупционных рисков</a:t>
            </a:r>
          </a:p>
        </p:txBody>
      </p:sp>
      <p:grpSp>
        <p:nvGrpSpPr>
          <p:cNvPr id="119816" name="Группа 20"/>
          <p:cNvGrpSpPr>
            <a:grpSpLocks/>
          </p:cNvGrpSpPr>
          <p:nvPr/>
        </p:nvGrpSpPr>
        <p:grpSpPr bwMode="auto">
          <a:xfrm>
            <a:off x="10344472" y="2204864"/>
            <a:ext cx="647327" cy="3933825"/>
            <a:chOff x="504470" y="531016"/>
            <a:chExt cx="1007005" cy="5818494"/>
          </a:xfrm>
        </p:grpSpPr>
        <p:pic>
          <p:nvPicPr>
            <p:cNvPr id="22" name="Picture 2" descr="http://staytop-it.com/images/1-coe-professional-servic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090" y="531016"/>
              <a:ext cx="936104" cy="936104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23" name="Picture 4" descr="http://www.iconshock.com/img_vista/FLAT/education/jpg/justice_ic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433" y="1719892"/>
              <a:ext cx="956416" cy="956416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24" name="Picture 10" descr="https://housing.uiowa.edu/sites/housing.uiowa.edu/files/llc_icons_final_version_biz_hawks-2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16392" y="2927324"/>
              <a:ext cx="983159" cy="983159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  <p:pic>
          <p:nvPicPr>
            <p:cNvPr id="25" name="Picture 12" descr="http://corporate-citizenship.com/wp-content/uploads/service_icon_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4470" y="4161499"/>
              <a:ext cx="1007005" cy="969243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/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097" y="5381758"/>
              <a:ext cx="967752" cy="967752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</p:spPr>
        </p:pic>
      </p:grpSp>
      <p:pic>
        <p:nvPicPr>
          <p:cNvPr id="12292" name="Picture 4" descr="https://maxcdn.icons8.com/Share/icon/City/prisoner16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253" y="2242768"/>
            <a:ext cx="641043" cy="67285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4" name="Picture 6" descr="https://d30y9cdsu7xlg0.cloudfront.net/png/54064-2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253" y="3023486"/>
            <a:ext cx="646502" cy="67858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6" name="Picture 8" descr="https://maxcdn.icons8.com/Share/icon/City/prison16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253" y="3850994"/>
            <a:ext cx="641043" cy="67285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8" name="Picture 10" descr="http://sppiblog.org/wp-content/uploads/2014/03/jai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7867" y="4623446"/>
            <a:ext cx="649926" cy="68217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300" name="Picture 12" descr="http://furtaev.ru/preview/prisoner_smal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5560" y="5445224"/>
            <a:ext cx="654322" cy="69062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9822" name="Прямоугольник 16"/>
          <p:cNvSpPr>
            <a:spLocks noChangeArrowheads="1"/>
          </p:cNvSpPr>
          <p:nvPr/>
        </p:nvSpPr>
        <p:spPr bwMode="auto">
          <a:xfrm>
            <a:off x="2423592" y="1700808"/>
            <a:ext cx="8096124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altLang="ru-RU" sz="2400" b="1" dirty="0">
                <a:solidFill>
                  <a:srgbClr val="002060"/>
                </a:solidFill>
                <a:latin typeface="Arial Narrow" pitchFamily="34" charset="0"/>
                <a:cs typeface="Helvetica" pitchFamily="34" charset="0"/>
              </a:rPr>
              <a:t>СМЕЩЕНИЕ АКЦЕНТА С КАРАТЕЛЬНЫХ МЕР НА ПРЕВЕНЦИЮ </a:t>
            </a:r>
            <a:endParaRPr lang="ru-RU" altLang="ru-RU" sz="2400" b="1" dirty="0">
              <a:solidFill>
                <a:srgbClr val="002060"/>
              </a:solidFill>
              <a:latin typeface="Arial Narrow" pitchFamily="34" charset="0"/>
              <a:cs typeface="Helvetica" pitchFamily="34" charset="0"/>
            </a:endParaRPr>
          </a:p>
        </p:txBody>
      </p:sp>
      <p:sp>
        <p:nvSpPr>
          <p:cNvPr id="119823" name="Прямоугольник 17"/>
          <p:cNvSpPr>
            <a:spLocks noChangeArrowheads="1"/>
          </p:cNvSpPr>
          <p:nvPr/>
        </p:nvSpPr>
        <p:spPr bwMode="auto">
          <a:xfrm>
            <a:off x="1991544" y="1124744"/>
            <a:ext cx="8813800" cy="481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ru-RU" altLang="ru-RU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НОВЫЕ ИНСТИТУТЫ ПРЕВЕНЦИИ КОРРУПЦИИ</a:t>
            </a:r>
            <a:endParaRPr lang="ru-RU" sz="2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-27231" y="0"/>
            <a:ext cx="12192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Закон «О противодействии коррупции» </a:t>
            </a:r>
          </a:p>
        </p:txBody>
      </p:sp>
      <p:pic>
        <p:nvPicPr>
          <p:cNvPr id="27" name="Picture 16" descr="http://reformdrugpolicy.com/wp-content/uploads/2011/08/UN-Logo-Misc1-e131650734072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9336" y="404664"/>
            <a:ext cx="1142335" cy="104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1"/>
          <p:cNvSpPr>
            <a:spLocks noChangeArrowheads="1"/>
          </p:cNvSpPr>
          <p:nvPr/>
        </p:nvSpPr>
        <p:spPr bwMode="auto">
          <a:xfrm>
            <a:off x="1415480" y="620688"/>
            <a:ext cx="1022513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 Narrow" pitchFamily="34" charset="0"/>
                <a:cs typeface="Helvetica" pitchFamily="34" charset="0"/>
              </a:rPr>
              <a:t>ВВЕДЕНО НОВОЕ ПОНЯТИЕ КОРРУПЦИИ В СООТВЕТСТВИИ С КОНВЕНЦИЕЙ ООН ПРОТИВ КОРРУПЦИИ </a:t>
            </a:r>
          </a:p>
        </p:txBody>
      </p:sp>
    </p:spTree>
    <p:extLst>
      <p:ext uri="{BB962C8B-B14F-4D97-AF65-F5344CB8AC3E}">
        <p14:creationId xmlns:p14="http://schemas.microsoft.com/office/powerpoint/2010/main" val="334777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Заголовок 1"/>
          <p:cNvSpPr txBox="1">
            <a:spLocks/>
          </p:cNvSpPr>
          <p:nvPr/>
        </p:nvSpPr>
        <p:spPr bwMode="auto">
          <a:xfrm>
            <a:off x="1655763" y="-3175"/>
            <a:ext cx="8305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lnSpc>
                <a:spcPct val="90000"/>
              </a:lnSpc>
            </a:pPr>
            <a:r>
              <a:rPr lang="ru-RU" altLang="ru-RU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Национальный доклад о противодействии коррупции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593851" y="-3175"/>
            <a:ext cx="10598150" cy="6861176"/>
            <a:chOff x="1593851" y="-3175"/>
            <a:chExt cx="10598150" cy="6861176"/>
          </a:xfrm>
        </p:grpSpPr>
        <p:pic>
          <p:nvPicPr>
            <p:cNvPr id="125954" name="Picture 4" descr="Картинки по запросу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915" y="-3175"/>
              <a:ext cx="6796086" cy="686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5956" name="Группа 30"/>
            <p:cNvGrpSpPr>
              <a:grpSpLocks/>
            </p:cNvGrpSpPr>
            <p:nvPr/>
          </p:nvGrpSpPr>
          <p:grpSpPr bwMode="auto">
            <a:xfrm>
              <a:off x="1593851" y="1052514"/>
              <a:ext cx="5870575" cy="5805487"/>
              <a:chOff x="2453089" y="260648"/>
              <a:chExt cx="6614085" cy="6541203"/>
            </a:xfrm>
          </p:grpSpPr>
          <p:pic>
            <p:nvPicPr>
              <p:cNvPr id="125958" name="Рисунок 29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53089" y="260648"/>
                <a:ext cx="6614085" cy="654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959" name="Прямоугольник 17"/>
              <p:cNvSpPr>
                <a:spLocks noChangeArrowheads="1"/>
              </p:cNvSpPr>
              <p:nvPr/>
            </p:nvSpPr>
            <p:spPr bwMode="auto">
              <a:xfrm>
                <a:off x="4361452" y="2863771"/>
                <a:ext cx="2455969" cy="1664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b="1" dirty="0">
                    <a:solidFill>
                      <a:schemeClr val="bg1"/>
                    </a:solidFill>
                    <a:latin typeface="Arial Narrow" pitchFamily="34" charset="0"/>
                    <a:cs typeface="Helvetica" pitchFamily="34" charset="0"/>
                  </a:rPr>
                  <a:t>РЕЗУЛЬТАТЫ ДЕЯТЕЛЬНОСТИ</a:t>
                </a:r>
              </a:p>
              <a:p>
                <a:pPr algn="ctr"/>
                <a:r>
                  <a:rPr lang="ru-RU" altLang="ru-RU" b="1" dirty="0">
                    <a:solidFill>
                      <a:schemeClr val="bg1"/>
                    </a:solidFill>
                    <a:latin typeface="Arial Narrow" pitchFamily="34" charset="0"/>
                    <a:cs typeface="Helvetica" pitchFamily="34" charset="0"/>
                  </a:rPr>
                  <a:t>СУБЪЕКТОВ ПРОТИВОДЕЙСТВИЯ КОРРУПЦИИ</a:t>
                </a:r>
              </a:p>
            </p:txBody>
          </p:sp>
          <p:sp>
            <p:nvSpPr>
              <p:cNvPr id="125960" name="Прямоугольник 24"/>
              <p:cNvSpPr>
                <a:spLocks noChangeArrowheads="1"/>
              </p:cNvSpPr>
              <p:nvPr/>
            </p:nvSpPr>
            <p:spPr bwMode="auto">
              <a:xfrm>
                <a:off x="3158165" y="2662276"/>
                <a:ext cx="1459628" cy="381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ru-RU" sz="1600" b="1">
                    <a:solidFill>
                      <a:srgbClr val="FFFFFF"/>
                    </a:solidFill>
                    <a:latin typeface="Arial Narrow" pitchFamily="34" charset="0"/>
                    <a:cs typeface="Helvetica" pitchFamily="34" charset="0"/>
                  </a:rPr>
                  <a:t>ГОСОРГАНЫ</a:t>
                </a:r>
                <a:endParaRPr lang="ru-RU" sz="1600" b="1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5961" name="Прямоугольник 25"/>
              <p:cNvSpPr>
                <a:spLocks noChangeArrowheads="1"/>
              </p:cNvSpPr>
              <p:nvPr/>
            </p:nvSpPr>
            <p:spPr bwMode="auto">
              <a:xfrm>
                <a:off x="4523707" y="5210036"/>
                <a:ext cx="2933344" cy="416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ru-RU" b="1" dirty="0">
                    <a:solidFill>
                      <a:srgbClr val="002060"/>
                    </a:solidFill>
                    <a:latin typeface="Arial Narrow" pitchFamily="34" charset="0"/>
                    <a:cs typeface="Helvetica" pitchFamily="34" charset="0"/>
                  </a:rPr>
                  <a:t>ПОЛИТИЧЕСКИЕ ПАРТИИ</a:t>
                </a:r>
                <a:endParaRPr lang="ru-RU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5962" name="Прямоугольник 26"/>
              <p:cNvSpPr>
                <a:spLocks noChangeArrowheads="1"/>
              </p:cNvSpPr>
              <p:nvPr/>
            </p:nvSpPr>
            <p:spPr bwMode="auto">
              <a:xfrm>
                <a:off x="7038669" y="3830768"/>
                <a:ext cx="1409383" cy="466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1000" b="1" dirty="0">
                    <a:solidFill>
                      <a:srgbClr val="002060"/>
                    </a:solidFill>
                    <a:latin typeface="Arial Narrow" pitchFamily="34" charset="0"/>
                    <a:cs typeface="Helvetica" pitchFamily="34" charset="0"/>
                  </a:rPr>
                  <a:t>ОБЩЕСТВЕННЫЕ </a:t>
                </a:r>
                <a:endParaRPr lang="en-US" altLang="ru-RU" sz="1000" b="1" dirty="0">
                  <a:solidFill>
                    <a:srgbClr val="002060"/>
                  </a:solidFill>
                  <a:latin typeface="Arial Narrow" pitchFamily="34" charset="0"/>
                  <a:cs typeface="Helvetica" pitchFamily="34" charset="0"/>
                </a:endParaRPr>
              </a:p>
              <a:p>
                <a:r>
                  <a:rPr lang="ru-RU" altLang="ru-RU" sz="1000" b="1" dirty="0">
                    <a:solidFill>
                      <a:srgbClr val="002060"/>
                    </a:solidFill>
                    <a:latin typeface="Arial Narrow" pitchFamily="34" charset="0"/>
                    <a:cs typeface="Helvetica" pitchFamily="34" charset="0"/>
                  </a:rPr>
                  <a:t>ОБЪЕДИНЕНИЯ</a:t>
                </a:r>
                <a:endParaRPr lang="ru-RU" sz="1000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5963" name="Прямоугольник 27"/>
              <p:cNvSpPr>
                <a:spLocks noChangeArrowheads="1"/>
              </p:cNvSpPr>
              <p:nvPr/>
            </p:nvSpPr>
            <p:spPr bwMode="auto">
              <a:xfrm>
                <a:off x="4063834" y="1396559"/>
                <a:ext cx="1911135" cy="416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ru-RU" b="1">
                    <a:solidFill>
                      <a:srgbClr val="FFFFFF"/>
                    </a:solidFill>
                    <a:latin typeface="Arial Narrow" pitchFamily="34" charset="0"/>
                    <a:cs typeface="Helvetica" pitchFamily="34" charset="0"/>
                  </a:rPr>
                  <a:t>НАЦКОМПАНИИ</a:t>
                </a:r>
                <a:endParaRPr lang="ru-RU" b="1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5964" name="Прямоугольник 28"/>
              <p:cNvSpPr>
                <a:spLocks noChangeArrowheads="1"/>
              </p:cNvSpPr>
              <p:nvPr/>
            </p:nvSpPr>
            <p:spPr bwMode="auto">
              <a:xfrm>
                <a:off x="6778097" y="1637603"/>
                <a:ext cx="735413" cy="45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ru-RU" sz="2000" b="1">
                    <a:solidFill>
                      <a:srgbClr val="FFFFFF"/>
                    </a:solidFill>
                    <a:latin typeface="Arial Narrow" pitchFamily="34" charset="0"/>
                    <a:cs typeface="Helvetica" pitchFamily="34" charset="0"/>
                  </a:rPr>
                  <a:t>НПО</a:t>
                </a:r>
                <a:endParaRPr lang="ru-RU" sz="2000" b="1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pic>
        <p:nvPicPr>
          <p:cNvPr id="125957" name="Рисунок 3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9" y="3505200"/>
            <a:ext cx="10302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09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-30872"/>
            <a:ext cx="9145016" cy="583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4" descr="http://www.aboundlessworld.com/wp-content/uploads/2015/11/plant_grow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r="4510"/>
          <a:stretch>
            <a:fillRect/>
          </a:stretch>
        </p:blipFill>
        <p:spPr bwMode="auto">
          <a:xfrm>
            <a:off x="1559496" y="3573016"/>
            <a:ext cx="91450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Прямоугольник 46"/>
          <p:cNvSpPr>
            <a:spLocks noChangeArrowheads="1"/>
          </p:cNvSpPr>
          <p:nvPr/>
        </p:nvSpPr>
        <p:spPr bwMode="auto">
          <a:xfrm>
            <a:off x="1559496" y="2996952"/>
            <a:ext cx="9145016" cy="541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925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Динамика рейтинга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11828" y="4598541"/>
            <a:ext cx="1099211" cy="56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88" dirty="0">
                <a:solidFill>
                  <a:srgbClr val="ED7D31">
                    <a:lumMod val="50000"/>
                  </a:srgbClr>
                </a:solidFill>
                <a:latin typeface="Arial Black" panose="020B0A04020102020204" pitchFamily="34" charset="0"/>
              </a:rPr>
              <a:t>140</a:t>
            </a:r>
          </a:p>
        </p:txBody>
      </p:sp>
      <p:sp>
        <p:nvSpPr>
          <p:cNvPr id="93194" name="Прямоугольник 9"/>
          <p:cNvSpPr>
            <a:spLocks noChangeArrowheads="1"/>
          </p:cNvSpPr>
          <p:nvPr/>
        </p:nvSpPr>
        <p:spPr bwMode="auto">
          <a:xfrm>
            <a:off x="2654262" y="5011291"/>
            <a:ext cx="110634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в 2013 г.</a:t>
            </a:r>
          </a:p>
        </p:txBody>
      </p:sp>
      <p:sp>
        <p:nvSpPr>
          <p:cNvPr id="93196" name="Прямоугольник 13"/>
          <p:cNvSpPr>
            <a:spLocks noChangeArrowheads="1"/>
          </p:cNvSpPr>
          <p:nvPr/>
        </p:nvSpPr>
        <p:spPr bwMode="auto">
          <a:xfrm>
            <a:off x="7392144" y="3717032"/>
            <a:ext cx="153461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50" dirty="0">
                <a:solidFill>
                  <a:srgbClr val="00B050"/>
                </a:solidFill>
                <a:latin typeface="Arial Black" pitchFamily="34" charset="0"/>
                <a:cs typeface="Consolas" pitchFamily="49" charset="0"/>
              </a:rPr>
              <a:t>113</a:t>
            </a:r>
          </a:p>
        </p:txBody>
      </p:sp>
      <p:sp>
        <p:nvSpPr>
          <p:cNvPr id="93198" name="Прямоугольник 16"/>
          <p:cNvSpPr>
            <a:spLocks noChangeArrowheads="1"/>
          </p:cNvSpPr>
          <p:nvPr/>
        </p:nvSpPr>
        <p:spPr bwMode="auto">
          <a:xfrm>
            <a:off x="5807968" y="4077072"/>
            <a:ext cx="113846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50" dirty="0">
                <a:solidFill>
                  <a:srgbClr val="92D050"/>
                </a:solidFill>
                <a:latin typeface="Arial Black" pitchFamily="34" charset="0"/>
                <a:cs typeface="Consolas" pitchFamily="49" charset="0"/>
              </a:rPr>
              <a:t>1</a:t>
            </a:r>
            <a:r>
              <a:rPr lang="ru-RU" sz="3250" dirty="0">
                <a:solidFill>
                  <a:srgbClr val="92D050"/>
                </a:solidFill>
                <a:latin typeface="Arial Black" pitchFamily="34" charset="0"/>
                <a:cs typeface="Consolas" pitchFamily="49" charset="0"/>
              </a:rPr>
              <a:t>24</a:t>
            </a:r>
            <a:r>
              <a:rPr lang="en-US" sz="3250" dirty="0">
                <a:solidFill>
                  <a:srgbClr val="92D050"/>
                </a:solidFill>
                <a:latin typeface="Arial Black" pitchFamily="34" charset="0"/>
                <a:cs typeface="Consolas" pitchFamily="49" charset="0"/>
              </a:rPr>
              <a:t> </a:t>
            </a:r>
          </a:p>
        </p:txBody>
      </p:sp>
      <p:sp>
        <p:nvSpPr>
          <p:cNvPr id="93204" name="Прямоугольник 63"/>
          <p:cNvSpPr>
            <a:spLocks noChangeArrowheads="1"/>
          </p:cNvSpPr>
          <p:nvPr/>
        </p:nvSpPr>
        <p:spPr bwMode="auto">
          <a:xfrm>
            <a:off x="4668281" y="4435030"/>
            <a:ext cx="129906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50" dirty="0">
                <a:solidFill>
                  <a:srgbClr val="ED7D31">
                    <a:lumMod val="75000"/>
                  </a:srgbClr>
                </a:solidFill>
                <a:latin typeface="Arial Black" pitchFamily="34" charset="0"/>
                <a:cs typeface="Consolas" pitchFamily="49" charset="0"/>
              </a:rPr>
              <a:t>131 </a:t>
            </a:r>
            <a:endParaRPr lang="ru-RU" sz="325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Прямоугольник 9"/>
          <p:cNvSpPr>
            <a:spLocks noChangeArrowheads="1"/>
          </p:cNvSpPr>
          <p:nvPr/>
        </p:nvSpPr>
        <p:spPr bwMode="auto">
          <a:xfrm>
            <a:off x="4765637" y="4896991"/>
            <a:ext cx="110634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в 2016 г.</a:t>
            </a:r>
          </a:p>
        </p:txBody>
      </p:sp>
      <p:sp>
        <p:nvSpPr>
          <p:cNvPr id="27" name="Прямоугольник 9"/>
          <p:cNvSpPr>
            <a:spLocks noChangeArrowheads="1"/>
          </p:cNvSpPr>
          <p:nvPr/>
        </p:nvSpPr>
        <p:spPr bwMode="auto">
          <a:xfrm>
            <a:off x="5879976" y="4581128"/>
            <a:ext cx="110456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в 2018 г.</a:t>
            </a:r>
          </a:p>
        </p:txBody>
      </p:sp>
      <p:sp>
        <p:nvSpPr>
          <p:cNvPr id="28" name="Прямоугольник 9"/>
          <p:cNvSpPr>
            <a:spLocks noChangeArrowheads="1"/>
          </p:cNvSpPr>
          <p:nvPr/>
        </p:nvSpPr>
        <p:spPr bwMode="auto">
          <a:xfrm>
            <a:off x="7536160" y="4293096"/>
            <a:ext cx="11045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в 2019 г.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336360" y="3501008"/>
            <a:ext cx="79208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50" dirty="0">
                <a:solidFill>
                  <a:srgbClr val="007635"/>
                </a:solidFill>
                <a:latin typeface="Arial Black" pitchFamily="34" charset="0"/>
                <a:cs typeface="Consolas" pitchFamily="49" charset="0"/>
              </a:rPr>
              <a:t>94</a:t>
            </a:r>
          </a:p>
        </p:txBody>
      </p:sp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>
            <a:off x="9264352" y="4005064"/>
            <a:ext cx="11045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в 2020 г.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375920" y="1340768"/>
            <a:ext cx="936104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92D050"/>
                </a:solidFill>
                <a:latin typeface="+mn-lt"/>
                <a:cs typeface="Consolas" pitchFamily="49" charset="0"/>
              </a:rPr>
              <a:t>38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896200" y="1340768"/>
            <a:ext cx="108012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92D050"/>
                </a:solidFill>
                <a:latin typeface="+mn-lt"/>
                <a:cs typeface="Consolas" pitchFamily="49" charset="0"/>
              </a:rPr>
              <a:t>94</a:t>
            </a:r>
          </a:p>
        </p:txBody>
      </p:sp>
      <p:sp>
        <p:nvSpPr>
          <p:cNvPr id="18" name="Прямоугольник 9"/>
          <p:cNvSpPr>
            <a:spLocks noChangeArrowheads="1"/>
          </p:cNvSpPr>
          <p:nvPr/>
        </p:nvSpPr>
        <p:spPr bwMode="auto">
          <a:xfrm>
            <a:off x="5303912" y="2348880"/>
            <a:ext cx="1104563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ранее 34</a:t>
            </a: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7608168" y="2348880"/>
            <a:ext cx="122413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ранее 113</a:t>
            </a:r>
          </a:p>
        </p:txBody>
      </p:sp>
    </p:spTree>
    <p:extLst>
      <p:ext uri="{BB962C8B-B14F-4D97-AF65-F5344CB8AC3E}">
        <p14:creationId xmlns:p14="http://schemas.microsoft.com/office/powerpoint/2010/main" val="97545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5533053" y="261257"/>
            <a:ext cx="6400800" cy="18662"/>
          </a:xfrm>
          <a:prstGeom prst="line">
            <a:avLst/>
          </a:prstGeom>
          <a:ln w="38100">
            <a:solidFill>
              <a:srgbClr val="034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66588125"/>
              </p:ext>
            </p:extLst>
          </p:nvPr>
        </p:nvGraphicFramePr>
        <p:xfrm>
          <a:off x="695400" y="1772816"/>
          <a:ext cx="10942465" cy="442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2AFC5B-DC9D-4F45-9FBA-825D10E6E1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whatsapp.com/c3f14701-d1f9-4001-a5f6-4c2559cedf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906044" y="4742021"/>
            <a:ext cx="10402658" cy="116621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Всем лицам, принимающим на себя антикоррупционные ограничения, и членам их семей </a:t>
            </a:r>
            <a:r>
              <a:rPr kumimoji="0" lang="ru-RU" sz="2200" b="0" i="0" u="none" strike="noStrike" kern="1200" cap="none" spc="0" normalizeH="0" baseline="0" noProof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ЗАПРЕЩАЕТСЯ</a:t>
            </a:r>
            <a:r>
              <a:rPr kumimoji="0" lang="ru-RU" sz="22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принимать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любые материальные вознаграждения или услуги</a:t>
            </a:r>
            <a:endParaRPr kumimoji="0" lang="ru-RU" sz="2200" b="0" i="0" u="none" strike="noStrike" kern="1200" cap="none" spc="0" normalizeH="0" baseline="0" noProof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74994" y="6403675"/>
            <a:ext cx="4517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 РК от 6 октября 2020 года № 365-VI ЗРК</a:t>
            </a:r>
          </a:p>
        </p:txBody>
      </p:sp>
      <p:sp>
        <p:nvSpPr>
          <p:cNvPr id="11" name="Прямоугольник с двумя усеченными соседними углами 10"/>
          <p:cNvSpPr/>
          <p:nvPr/>
        </p:nvSpPr>
        <p:spPr>
          <a:xfrm>
            <a:off x="3290239" y="1610522"/>
            <a:ext cx="5459124" cy="974058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ПОЛНЫЙ ЗАПРЕТ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>
                  <a:solidFill>
                    <a:srgbClr val="123558"/>
                  </a:solidFill>
                </a:ln>
                <a:solidFill>
                  <a:srgbClr val="1235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ПОДАРКИ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9364" y="4384131"/>
            <a:ext cx="10434465" cy="8734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5875" rIns="15875" bIns="15875" numCol="1" spcCol="1270" anchor="ctr" anchorCtr="0">
            <a:noAutofit/>
          </a:bodyPr>
          <a:lstStyle/>
          <a:p>
            <a:pPr marL="0" marR="0" lvl="1" indent="0" algn="l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06045" y="2952295"/>
            <a:ext cx="887488" cy="1342206"/>
            <a:chOff x="1" y="3533323"/>
            <a:chExt cx="887488" cy="1267841"/>
          </a:xfrm>
        </p:grpSpPr>
        <p:sp>
          <p:nvSpPr>
            <p:cNvPr id="22" name="Нашивка 21"/>
            <p:cNvSpPr/>
            <p:nvPr/>
          </p:nvSpPr>
          <p:spPr>
            <a:xfrm rot="5400000">
              <a:off x="-190176" y="3723500"/>
              <a:ext cx="1267841" cy="887488"/>
            </a:xfrm>
            <a:prstGeom prst="chevron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1" y="3977067"/>
              <a:ext cx="887488" cy="380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793532" y="2952296"/>
            <a:ext cx="9370425" cy="892150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5875" rIns="15875" bIns="15875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ИСКЛЮЧЕНИЕ ПОРОГА СТОИМОСТИ РАЗРЕШАЕМОГО ПОДАРКА ГОСУДАРСТВЕННЫМ СЛУЖАЩИМ</a:t>
            </a:r>
            <a:endParaRPr kumimoji="0" lang="ru-RU" sz="2400" b="1" i="0" u="none" strike="noStrike" kern="1200" cap="none" spc="0" normalizeH="0" baseline="0" noProof="0" dirty="0">
              <a:ln w="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68C408E-8EFA-4257-A525-DD389098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ЗАКОНОДАТЕЛЬНЫХ ОСНОВ ПРОТИВОДЕЙСТВИЯ КОРРУПЦИИ</a:t>
            </a:r>
            <a:endParaRPr lang="x-non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40970</TotalTime>
  <Words>1657</Words>
  <Application>Microsoft Office PowerPoint</Application>
  <PresentationFormat>Произвольный</PresentationFormat>
  <Paragraphs>278</Paragraphs>
  <Slides>30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1_Тема Office</vt:lpstr>
      <vt:lpstr>5_Тема Office</vt:lpstr>
      <vt:lpstr>Тема Office</vt:lpstr>
      <vt:lpstr>2_Тема Office</vt:lpstr>
      <vt:lpstr>Презентация PowerPoint</vt:lpstr>
      <vt:lpstr>Антикоррупционная стратегия  Казахстана на 2015-2025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СОВЕРШЕНСТВОВАНИЕ ЗАКОНОДАТЕЛЬНЫХ ОСНОВ ПРОТИВОДЕЙСТВИЯ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Динара Джаненова</dc:creator>
  <cp:lastModifiedBy>UserZAN</cp:lastModifiedBy>
  <cp:revision>1279</cp:revision>
  <cp:lastPrinted>2017-11-28T03:34:37Z</cp:lastPrinted>
  <dcterms:created xsi:type="dcterms:W3CDTF">2014-12-22T15:12:27Z</dcterms:created>
  <dcterms:modified xsi:type="dcterms:W3CDTF">2021-06-23T11:44:09Z</dcterms:modified>
</cp:coreProperties>
</file>